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62" r:id="rId3"/>
    <p:sldId id="275" r:id="rId4"/>
    <p:sldId id="277" r:id="rId5"/>
    <p:sldId id="276" r:id="rId6"/>
    <p:sldId id="260" r:id="rId7"/>
    <p:sldId id="263" r:id="rId8"/>
    <p:sldId id="268" r:id="rId9"/>
    <p:sldId id="278" r:id="rId10"/>
    <p:sldId id="261" r:id="rId11"/>
    <p:sldId id="279" r:id="rId12"/>
    <p:sldId id="274" r:id="rId13"/>
    <p:sldId id="280" r:id="rId14"/>
    <p:sldId id="281" r:id="rId15"/>
    <p:sldId id="282" r:id="rId16"/>
    <p:sldId id="273" r:id="rId17"/>
    <p:sldId id="267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12" userDrawn="1">
          <p15:clr>
            <a:srgbClr val="A4A3A4"/>
          </p15:clr>
        </p15:guide>
        <p15:guide id="2" pos="3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6"/>
    <p:restoredTop sz="94652"/>
  </p:normalViewPr>
  <p:slideViewPr>
    <p:cSldViewPr snapToGrid="0" snapToObjects="1" showGuides="1">
      <p:cViewPr varScale="1">
        <p:scale>
          <a:sx n="108" d="100"/>
          <a:sy n="108" d="100"/>
        </p:scale>
        <p:origin x="368" y="184"/>
      </p:cViewPr>
      <p:guideLst>
        <p:guide orient="horz" pos="3612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7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37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027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230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127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3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00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8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1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38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06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AE%D0%BD%D0%B8%D0%BA%D0%BE%D0%B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3" y="30326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Основные операторы.</a:t>
            </a:r>
            <a:endParaRPr lang="en-GB"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Циклы.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4950" y="13106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198740"/>
            <a:ext cx="7772400" cy="88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Логические значения.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16478" y="2249987"/>
            <a:ext cx="5884322" cy="135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b="1" dirty="0">
                <a:latin typeface="Roboto"/>
                <a:ea typeface="Roboto"/>
              </a:rPr>
              <a:t>true </a:t>
            </a:r>
            <a:r>
              <a:rPr lang="ru-RU" dirty="0">
                <a:latin typeface="Roboto"/>
                <a:ea typeface="Roboto"/>
              </a:rPr>
              <a:t>– имеет смысл «да», «верно», «истина».</a:t>
            </a:r>
            <a:endParaRPr lang="en-GB" dirty="0">
              <a:latin typeface="Roboto"/>
              <a:ea typeface="Roboto"/>
            </a:endParaRPr>
          </a:p>
          <a:p>
            <a:endParaRPr lang="ru-RU" dirty="0">
              <a:latin typeface="Roboto"/>
              <a:ea typeface="Roboto"/>
            </a:endParaRPr>
          </a:p>
          <a:p>
            <a:r>
              <a:rPr lang="ru-RU" b="1" dirty="0">
                <a:latin typeface="Roboto"/>
                <a:ea typeface="Roboto"/>
              </a:rPr>
              <a:t>false</a:t>
            </a:r>
            <a:r>
              <a:rPr lang="ru-RU" dirty="0">
                <a:latin typeface="Roboto"/>
                <a:ea typeface="Roboto"/>
              </a:rPr>
              <a:t> – означает «нет», «неверно», «ложь».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1702C5F-E748-A243-AF12-C2B1D613CB5C}"/>
              </a:ext>
            </a:extLst>
          </p:cNvPr>
          <p:cNvGrpSpPr/>
          <p:nvPr/>
        </p:nvGrpSpPr>
        <p:grpSpPr>
          <a:xfrm>
            <a:off x="668853" y="3069155"/>
            <a:ext cx="406117" cy="402308"/>
            <a:chOff x="475269" y="2522074"/>
            <a:chExt cx="406117" cy="402308"/>
          </a:xfrm>
        </p:grpSpPr>
        <p:sp>
          <p:nvSpPr>
            <p:cNvPr id="40" name="Shape 188">
              <a:extLst>
                <a:ext uri="{FF2B5EF4-FFF2-40B4-BE49-F238E27FC236}">
                  <a16:creationId xmlns:a16="http://schemas.microsoft.com/office/drawing/2014/main" id="{DB32A8F3-262E-4F49-B958-CD57A2ED5543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1" name="Shape 187">
              <a:extLst>
                <a:ext uri="{FF2B5EF4-FFF2-40B4-BE49-F238E27FC236}">
                  <a16:creationId xmlns:a16="http://schemas.microsoft.com/office/drawing/2014/main" id="{EA4155F6-1E16-624C-BAEB-2706E80EC597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0B0BA5-87B5-F145-A56A-C355CDB1FB9E}"/>
              </a:ext>
            </a:extLst>
          </p:cNvPr>
          <p:cNvGrpSpPr/>
          <p:nvPr/>
        </p:nvGrpSpPr>
        <p:grpSpPr>
          <a:xfrm>
            <a:off x="668854" y="2332037"/>
            <a:ext cx="406117" cy="402308"/>
            <a:chOff x="475269" y="2522074"/>
            <a:chExt cx="406117" cy="402308"/>
          </a:xfrm>
        </p:grpSpPr>
        <p:sp>
          <p:nvSpPr>
            <p:cNvPr id="49" name="Shape 188">
              <a:extLst>
                <a:ext uri="{FF2B5EF4-FFF2-40B4-BE49-F238E27FC236}">
                  <a16:creationId xmlns:a16="http://schemas.microsoft.com/office/drawing/2014/main" id="{A57AECD2-B057-7F47-968B-DE369D04DDE6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50" name="Shape 187">
              <a:extLst>
                <a:ext uri="{FF2B5EF4-FFF2-40B4-BE49-F238E27FC236}">
                  <a16:creationId xmlns:a16="http://schemas.microsoft.com/office/drawing/2014/main" id="{5CB5C9F1-1159-FE46-9996-2236E9DDAB82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183">
            <a:extLst>
              <a:ext uri="{FF2B5EF4-FFF2-40B4-BE49-F238E27FC236}">
                <a16:creationId xmlns:a16="http://schemas.microsoft.com/office/drawing/2014/main" id="{CC14D169-236F-824C-8CEF-2CAE6E164CA4}"/>
              </a:ext>
            </a:extLst>
          </p:cNvPr>
          <p:cNvSpPr txBox="1">
            <a:spLocks/>
          </p:cNvSpPr>
          <p:nvPr/>
        </p:nvSpPr>
        <p:spPr>
          <a:xfrm>
            <a:off x="516478" y="3684072"/>
            <a:ext cx="7772400" cy="88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Логические операторы. </a:t>
            </a:r>
          </a:p>
        </p:txBody>
      </p:sp>
      <p:sp>
        <p:nvSpPr>
          <p:cNvPr id="55" name="Shape 184">
            <a:extLst>
              <a:ext uri="{FF2B5EF4-FFF2-40B4-BE49-F238E27FC236}">
                <a16:creationId xmlns:a16="http://schemas.microsoft.com/office/drawing/2014/main" id="{FDD0524D-F4D1-0B48-9420-E4E9B689093E}"/>
              </a:ext>
            </a:extLst>
          </p:cNvPr>
          <p:cNvSpPr txBox="1">
            <a:spLocks/>
          </p:cNvSpPr>
          <p:nvPr/>
        </p:nvSpPr>
        <p:spPr>
          <a:xfrm>
            <a:off x="516478" y="4588923"/>
            <a:ext cx="5950922" cy="135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b="1" dirty="0">
                <a:latin typeface="Roboto"/>
                <a:ea typeface="Roboto"/>
              </a:rPr>
              <a:t>Логическое ИЛИ    </a:t>
            </a:r>
            <a:r>
              <a:rPr lang="ru-RU" b="1" dirty="0">
                <a:solidFill>
                  <a:srgbClr val="C00000"/>
                </a:solidFill>
                <a:latin typeface="Roboto"/>
                <a:ea typeface="Roboto"/>
              </a:rPr>
              <a:t>||</a:t>
            </a:r>
          </a:p>
          <a:p>
            <a:endParaRPr lang="en-GB" b="1" dirty="0">
              <a:latin typeface="Roboto"/>
              <a:ea typeface="Roboto"/>
            </a:endParaRPr>
          </a:p>
          <a:p>
            <a:r>
              <a:rPr lang="ru-RU" b="1" dirty="0">
                <a:latin typeface="Roboto"/>
                <a:ea typeface="Roboto"/>
              </a:rPr>
              <a:t>Логическое И         </a:t>
            </a:r>
            <a:r>
              <a:rPr lang="en-GB" b="1" dirty="0">
                <a:solidFill>
                  <a:srgbClr val="C00000"/>
                </a:solidFill>
                <a:latin typeface="Roboto"/>
                <a:ea typeface="Roboto"/>
              </a:rPr>
              <a:t>&amp;&amp;</a:t>
            </a:r>
            <a:endParaRPr lang="ru-RU" b="1" dirty="0">
              <a:solidFill>
                <a:srgbClr val="C00000"/>
              </a:solidFill>
              <a:latin typeface="Roboto"/>
              <a:ea typeface="Roboto"/>
            </a:endParaRPr>
          </a:p>
          <a:p>
            <a:endParaRPr lang="ru-RU" b="1" dirty="0">
              <a:latin typeface="Roboto"/>
              <a:ea typeface="Roboto"/>
            </a:endParaRPr>
          </a:p>
          <a:p>
            <a:r>
              <a:rPr lang="ru-RU" b="1" dirty="0">
                <a:latin typeface="Roboto"/>
                <a:ea typeface="Roboto"/>
              </a:rPr>
              <a:t>Логическое НЕ        </a:t>
            </a:r>
            <a:r>
              <a:rPr lang="ru-RU" b="1" dirty="0">
                <a:solidFill>
                  <a:srgbClr val="C00000"/>
                </a:solidFill>
                <a:latin typeface="Roboto"/>
                <a:ea typeface="Roboto"/>
              </a:rPr>
              <a:t>!</a:t>
            </a:r>
          </a:p>
          <a:p>
            <a:endParaRPr lang="ru-RU" b="1" dirty="0"/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AF4C9AB6-9803-B14C-9AA1-8AD8A41E23DC}"/>
              </a:ext>
            </a:extLst>
          </p:cNvPr>
          <p:cNvGrpSpPr/>
          <p:nvPr/>
        </p:nvGrpSpPr>
        <p:grpSpPr>
          <a:xfrm>
            <a:off x="668853" y="5389338"/>
            <a:ext cx="406117" cy="402308"/>
            <a:chOff x="475269" y="2522074"/>
            <a:chExt cx="406117" cy="402308"/>
          </a:xfrm>
        </p:grpSpPr>
        <p:sp>
          <p:nvSpPr>
            <p:cNvPr id="57" name="Shape 188">
              <a:extLst>
                <a:ext uri="{FF2B5EF4-FFF2-40B4-BE49-F238E27FC236}">
                  <a16:creationId xmlns:a16="http://schemas.microsoft.com/office/drawing/2014/main" id="{84DE69AE-CB16-7148-AF17-445E7DB2F51B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58" name="Shape 187">
              <a:extLst>
                <a:ext uri="{FF2B5EF4-FFF2-40B4-BE49-F238E27FC236}">
                  <a16:creationId xmlns:a16="http://schemas.microsoft.com/office/drawing/2014/main" id="{23718BA9-67A3-124E-8790-9B55C286D2D5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1844049-50CA-6F4D-99EB-737C3689C83D}"/>
              </a:ext>
            </a:extLst>
          </p:cNvPr>
          <p:cNvGrpSpPr/>
          <p:nvPr/>
        </p:nvGrpSpPr>
        <p:grpSpPr>
          <a:xfrm>
            <a:off x="668854" y="4652220"/>
            <a:ext cx="406117" cy="402308"/>
            <a:chOff x="475269" y="2522074"/>
            <a:chExt cx="406117" cy="402308"/>
          </a:xfrm>
        </p:grpSpPr>
        <p:sp>
          <p:nvSpPr>
            <p:cNvPr id="60" name="Shape 188">
              <a:extLst>
                <a:ext uri="{FF2B5EF4-FFF2-40B4-BE49-F238E27FC236}">
                  <a16:creationId xmlns:a16="http://schemas.microsoft.com/office/drawing/2014/main" id="{ED1571F4-1A41-BF48-9999-DED26373D661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61" name="Shape 187">
              <a:extLst>
                <a:ext uri="{FF2B5EF4-FFF2-40B4-BE49-F238E27FC236}">
                  <a16:creationId xmlns:a16="http://schemas.microsoft.com/office/drawing/2014/main" id="{8FCB76E3-C1A1-C842-8485-CE44711F2860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1046DA31-22BB-EB40-8078-EDD615900212}"/>
              </a:ext>
            </a:extLst>
          </p:cNvPr>
          <p:cNvGrpSpPr/>
          <p:nvPr/>
        </p:nvGrpSpPr>
        <p:grpSpPr>
          <a:xfrm>
            <a:off x="668852" y="6117705"/>
            <a:ext cx="406117" cy="402308"/>
            <a:chOff x="475269" y="2522074"/>
            <a:chExt cx="406117" cy="402308"/>
          </a:xfrm>
        </p:grpSpPr>
        <p:sp>
          <p:nvSpPr>
            <p:cNvPr id="63" name="Shape 188">
              <a:extLst>
                <a:ext uri="{FF2B5EF4-FFF2-40B4-BE49-F238E27FC236}">
                  <a16:creationId xmlns:a16="http://schemas.microsoft.com/office/drawing/2014/main" id="{19005849-40E4-F94B-AFE6-42DA01BEB644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64" name="Shape 187">
              <a:extLst>
                <a:ext uri="{FF2B5EF4-FFF2-40B4-BE49-F238E27FC236}">
                  <a16:creationId xmlns:a16="http://schemas.microsoft.com/office/drawing/2014/main" id="{2548DAA9-3863-C843-BAD5-421387D5F434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900113" y="1149072"/>
            <a:ext cx="8190600" cy="66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algn="l">
              <a:spcBef>
                <a:spcPts val="360"/>
              </a:spcBef>
              <a:buSzPts val="2000"/>
            </a:pPr>
            <a:r>
              <a:rPr lang="ru-RU" sz="3600" b="1" dirty="0">
                <a:latin typeface="Roboto"/>
                <a:ea typeface="Roboto"/>
              </a:rPr>
              <a:t>Логическое ИЛИ </a:t>
            </a:r>
            <a:r>
              <a:rPr lang="en-GB" sz="3600" b="1" dirty="0">
                <a:latin typeface="Roboto"/>
                <a:ea typeface="Roboto"/>
              </a:rPr>
              <a:t>(</a:t>
            </a:r>
            <a:r>
              <a:rPr lang="ru-RU" sz="3600" b="1" dirty="0">
                <a:solidFill>
                  <a:srgbClr val="C00000"/>
                </a:solidFill>
                <a:latin typeface="Roboto"/>
                <a:ea typeface="Roboto"/>
              </a:rPr>
              <a:t>||</a:t>
            </a:r>
            <a:r>
              <a:rPr lang="en-GB" sz="3600" b="1" dirty="0">
                <a:solidFill>
                  <a:schemeClr val="tx1"/>
                </a:solidFill>
                <a:latin typeface="Roboto"/>
                <a:ea typeface="Roboto"/>
              </a:rPr>
              <a:t>)</a:t>
            </a:r>
            <a:r>
              <a:rPr lang="ru-RU" sz="3600" b="1" dirty="0">
                <a:solidFill>
                  <a:schemeClr val="tx1"/>
                </a:solidFill>
                <a:latin typeface="Roboto"/>
                <a:ea typeface="Roboto"/>
              </a:rPr>
              <a:t>, И (</a:t>
            </a:r>
            <a:r>
              <a:rPr lang="en-GB" sz="3600" b="1" dirty="0">
                <a:solidFill>
                  <a:srgbClr val="C00000"/>
                </a:solidFill>
                <a:latin typeface="Roboto"/>
                <a:ea typeface="Roboto"/>
              </a:rPr>
              <a:t>&amp;&amp;</a:t>
            </a:r>
            <a:r>
              <a:rPr lang="en-GB" sz="3600" b="1" dirty="0">
                <a:solidFill>
                  <a:schemeClr val="tx1"/>
                </a:solidFill>
                <a:latin typeface="Roboto"/>
                <a:ea typeface="Roboto"/>
              </a:rPr>
              <a:t>) </a:t>
            </a:r>
            <a:r>
              <a:rPr lang="ru-RU" sz="3600" b="1" dirty="0">
                <a:solidFill>
                  <a:schemeClr val="tx1"/>
                </a:solidFill>
                <a:latin typeface="Roboto"/>
                <a:ea typeface="Roboto"/>
              </a:rPr>
              <a:t>и НЕ (</a:t>
            </a:r>
            <a:r>
              <a:rPr lang="ru-RU" sz="3600" b="1" dirty="0">
                <a:solidFill>
                  <a:srgbClr val="C00000"/>
                </a:solidFill>
                <a:latin typeface="Roboto"/>
                <a:ea typeface="Roboto"/>
              </a:rPr>
              <a:t>!</a:t>
            </a:r>
            <a:r>
              <a:rPr lang="ru-RU" sz="3600" b="1" dirty="0">
                <a:solidFill>
                  <a:schemeClr val="tx1"/>
                </a:solidFill>
                <a:latin typeface="Roboto"/>
                <a:ea typeface="Roboto"/>
              </a:rPr>
              <a:t>)</a:t>
            </a:r>
            <a:endParaRPr lang="ru-RU" sz="36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8E2A4-956B-FD45-9A90-78E0DDEE34A1}"/>
              </a:ext>
            </a:extLst>
          </p:cNvPr>
          <p:cNvSpPr txBox="1"/>
          <p:nvPr/>
        </p:nvSpPr>
        <p:spPr>
          <a:xfrm>
            <a:off x="1074936" y="2523315"/>
            <a:ext cx="72313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7E489-57E3-AC45-8275-2A3A2B681D81}"/>
              </a:ext>
            </a:extLst>
          </p:cNvPr>
          <p:cNvSpPr txBox="1"/>
          <p:nvPr/>
        </p:nvSpPr>
        <p:spPr>
          <a:xfrm>
            <a:off x="900113" y="2233671"/>
            <a:ext cx="7231354" cy="1697901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92075">
              <a:spcBef>
                <a:spcPts val="500"/>
              </a:spcBef>
              <a:defRPr/>
            </a:pPr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Логическое ИЛИ: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если хотя бы один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из аргументов true, то возвращает </a:t>
            </a:r>
            <a:r>
              <a:rPr lang="ru-RU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, иначе — </a:t>
            </a:r>
            <a:r>
              <a:rPr lang="ru-RU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pPr marL="92075">
              <a:spcBef>
                <a:spcPts val="500"/>
              </a:spcBef>
              <a:defRPr/>
            </a:pPr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Логическое И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возвращает </a:t>
            </a:r>
            <a:r>
              <a:rPr lang="ru-RU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true,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если оба аргумента истинны, а иначе — </a:t>
            </a:r>
            <a:r>
              <a:rPr lang="ru-RU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pPr marL="92075">
              <a:spcBef>
                <a:spcPts val="500"/>
              </a:spcBef>
              <a:defRPr/>
            </a:pPr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Логическое НЕ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приводит аргумент к логическому типу и возвращает противоположное значение.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69CEA-897B-C44D-BBC0-CE45BC8BDDF4}"/>
              </a:ext>
            </a:extLst>
          </p:cNvPr>
          <p:cNvSpPr txBox="1"/>
          <p:nvPr/>
        </p:nvSpPr>
        <p:spPr>
          <a:xfrm>
            <a:off x="717263" y="4765311"/>
            <a:ext cx="2422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||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</a:p>
          <a:p>
            <a:endParaRPr lang="en-GB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||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</a:p>
          <a:p>
            <a:endParaRPr lang="en-GB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||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</a:p>
          <a:p>
            <a:endParaRPr lang="en-GB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||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endParaRPr lang="ru-RU" sz="1600" b="1" dirty="0">
              <a:solidFill>
                <a:srgbClr val="0070C0"/>
              </a:solidFill>
              <a:latin typeface="Roboto"/>
              <a:ea typeface="Roboto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73DDE-E0BD-8F4B-B43D-FC6CF116DF44}"/>
              </a:ext>
            </a:extLst>
          </p:cNvPr>
          <p:cNvSpPr txBox="1"/>
          <p:nvPr/>
        </p:nvSpPr>
        <p:spPr>
          <a:xfrm>
            <a:off x="3691036" y="4766120"/>
            <a:ext cx="2608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&amp;&amp;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</a:p>
          <a:p>
            <a:endParaRPr lang="da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&amp;&amp;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</a:p>
          <a:p>
            <a:endParaRPr lang="da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&amp;&amp;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</a:p>
          <a:p>
            <a:endParaRPr lang="da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&amp;&amp;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=</a:t>
            </a:r>
            <a:r>
              <a:rPr lang="da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da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endParaRPr lang="ru-RU" sz="1600" b="1" dirty="0">
              <a:solidFill>
                <a:srgbClr val="0070C0"/>
              </a:solidFill>
              <a:latin typeface="Roboto"/>
              <a:ea typeface="Roboto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72740-6D8C-424A-9A0C-923B58243646}"/>
              </a:ext>
            </a:extLst>
          </p:cNvPr>
          <p:cNvSpPr txBox="1"/>
          <p:nvPr/>
        </p:nvSpPr>
        <p:spPr>
          <a:xfrm>
            <a:off x="7145316" y="4833598"/>
            <a:ext cx="1768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!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==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</a:p>
          <a:p>
            <a:endParaRPr lang="en-GB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!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== </a:t>
            </a:r>
            <a:r>
              <a:rPr lang="en-GB" sz="1600" b="1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</p:txBody>
      </p:sp>
      <p:sp>
        <p:nvSpPr>
          <p:cNvPr id="19" name="Shape 187">
            <a:extLst>
              <a:ext uri="{FF2B5EF4-FFF2-40B4-BE49-F238E27FC236}">
                <a16:creationId xmlns:a16="http://schemas.microsoft.com/office/drawing/2014/main" id="{29AF8AC9-F61D-1840-9C07-82F3619631B4}"/>
              </a:ext>
            </a:extLst>
          </p:cNvPr>
          <p:cNvSpPr/>
          <p:nvPr/>
        </p:nvSpPr>
        <p:spPr>
          <a:xfrm rot="16200000" flipH="1" flipV="1">
            <a:off x="2238109" y="5475127"/>
            <a:ext cx="1849711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188">
            <a:extLst>
              <a:ext uri="{FF2B5EF4-FFF2-40B4-BE49-F238E27FC236}">
                <a16:creationId xmlns:a16="http://schemas.microsoft.com/office/drawing/2014/main" id="{765B142E-ED17-DE44-B793-C4F691856DE1}"/>
              </a:ext>
            </a:extLst>
          </p:cNvPr>
          <p:cNvSpPr/>
          <p:nvPr/>
        </p:nvSpPr>
        <p:spPr>
          <a:xfrm rot="16200000" flipH="1" flipV="1">
            <a:off x="2398653" y="5925316"/>
            <a:ext cx="1528622" cy="4571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1" name="Shape 187">
            <a:extLst>
              <a:ext uri="{FF2B5EF4-FFF2-40B4-BE49-F238E27FC236}">
                <a16:creationId xmlns:a16="http://schemas.microsoft.com/office/drawing/2014/main" id="{65DAA086-F221-5F48-9424-CB698826CD87}"/>
              </a:ext>
            </a:extLst>
          </p:cNvPr>
          <p:cNvSpPr/>
          <p:nvPr/>
        </p:nvSpPr>
        <p:spPr>
          <a:xfrm rot="16200000" flipH="1" flipV="1">
            <a:off x="5737401" y="5475128"/>
            <a:ext cx="1849711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188">
            <a:extLst>
              <a:ext uri="{FF2B5EF4-FFF2-40B4-BE49-F238E27FC236}">
                <a16:creationId xmlns:a16="http://schemas.microsoft.com/office/drawing/2014/main" id="{40BB4D6F-B35C-FA46-A478-DBF08079DDAD}"/>
              </a:ext>
            </a:extLst>
          </p:cNvPr>
          <p:cNvSpPr/>
          <p:nvPr/>
        </p:nvSpPr>
        <p:spPr>
          <a:xfrm rot="16200000" flipH="1" flipV="1">
            <a:off x="5897945" y="5925317"/>
            <a:ext cx="1528622" cy="4571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2705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1375" y="2969995"/>
            <a:ext cx="7344900" cy="5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Calibri"/>
              </a:rPr>
              <a:t>for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Calibri"/>
              </a:rPr>
              <a:t>»</a:t>
            </a:r>
            <a:endParaRPr lang="ru-RU" sz="2000" b="1" dirty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011375" y="3580497"/>
            <a:ext cx="7344900" cy="48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while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»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1136003" y="4203591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11375" y="4113259"/>
            <a:ext cx="7344900" cy="52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do ….  while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»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1136003" y="3655462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136003" y="4753523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03238" y="369389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03238" y="3097223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503238" y="4269948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Циклы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42591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967561" y="2013349"/>
            <a:ext cx="7344900" cy="5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Calibri"/>
              </a:rPr>
              <a:t>for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Calibri"/>
              </a:rPr>
              <a:t>»</a:t>
            </a:r>
            <a:endParaRPr lang="ru-RU" sz="2000" b="1" dirty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03238" y="2159238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04615" y="1073596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Циклы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6D871-E9C9-584E-B639-85FD3A5FF3F8}"/>
              </a:ext>
            </a:extLst>
          </p:cNvPr>
          <p:cNvSpPr txBox="1"/>
          <p:nvPr/>
        </p:nvSpPr>
        <p:spPr>
          <a:xfrm>
            <a:off x="1224600" y="2591555"/>
            <a:ext cx="2523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2000"/>
            </a:pPr>
            <a:r>
              <a:rPr lang="ru-RU" dirty="0" err="1">
                <a:solidFill>
                  <a:srgbClr val="7030A0"/>
                </a:solidFill>
                <a:latin typeface="Roboto"/>
                <a:ea typeface="Roboto"/>
              </a:rPr>
              <a:t>for</a:t>
            </a:r>
            <a:r>
              <a:rPr lang="ru-RU" dirty="0">
                <a:solidFill>
                  <a:srgbClr val="7030A0"/>
                </a:solidFill>
                <a:latin typeface="Roboto"/>
                <a:ea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</a:rPr>
              <a:t>(начало; условие; шаг) {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// ... тело цикла ... </a:t>
            </a:r>
          </a:p>
          <a:p>
            <a:pPr>
              <a:buSzPts val="2000"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3E7C9-F627-964E-B661-10EF54A12D8F}"/>
              </a:ext>
            </a:extLst>
          </p:cNvPr>
          <p:cNvSpPr txBox="1"/>
          <p:nvPr/>
        </p:nvSpPr>
        <p:spPr>
          <a:xfrm>
            <a:off x="967561" y="3429000"/>
            <a:ext cx="3469320" cy="738664"/>
          </a:xfrm>
          <a:prstGeom prst="rect">
            <a:avLst/>
          </a:prstGeom>
          <a:noFill/>
          <a:ln w="2540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Roboto"/>
                <a:ea typeface="Roboto"/>
              </a:rPr>
              <a:t>for 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(</a:t>
            </a:r>
            <a:r>
              <a:rPr lang="nn-NO" dirty="0">
                <a:solidFill>
                  <a:srgbClr val="7030A0"/>
                </a:solidFill>
                <a:latin typeface="Roboto"/>
                <a:ea typeface="Roboto"/>
              </a:rPr>
              <a:t>var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i = </a:t>
            </a:r>
            <a:r>
              <a:rPr lang="nn-NO" dirty="0">
                <a:solidFill>
                  <a:srgbClr val="FFC000"/>
                </a:solidFill>
                <a:latin typeface="Roboto"/>
                <a:ea typeface="Roboto"/>
              </a:rPr>
              <a:t>0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 i &lt; </a:t>
            </a:r>
            <a:r>
              <a:rPr lang="nn-NO" dirty="0">
                <a:solidFill>
                  <a:srgbClr val="FFC000"/>
                </a:solidFill>
                <a:latin typeface="Roboto"/>
                <a:ea typeface="Roboto"/>
              </a:rPr>
              <a:t>5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 i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++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) {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</a:rPr>
              <a:t>     </a:t>
            </a:r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console.</a:t>
            </a:r>
            <a:r>
              <a:rPr lang="nn-NO" dirty="0" err="1">
                <a:solidFill>
                  <a:srgbClr val="0070C0"/>
                </a:solidFill>
                <a:latin typeface="Roboto"/>
                <a:ea typeface="Roboto"/>
              </a:rPr>
              <a:t>log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(i 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 </a:t>
            </a:r>
            <a:r>
              <a:rPr lang="nn-NO" dirty="0">
                <a:solidFill>
                  <a:srgbClr val="00B050"/>
                </a:solidFill>
                <a:latin typeface="Roboto"/>
                <a:ea typeface="Roboto"/>
              </a:rPr>
              <a:t>": </a:t>
            </a:r>
            <a:r>
              <a:rPr lang="nn-NO" dirty="0" err="1">
                <a:solidFill>
                  <a:srgbClr val="00B050"/>
                </a:solidFill>
                <a:latin typeface="Roboto"/>
                <a:ea typeface="Roboto"/>
              </a:rPr>
              <a:t>Hello</a:t>
            </a:r>
            <a:r>
              <a:rPr lang="nn-NO" dirty="0">
                <a:solidFill>
                  <a:srgbClr val="00B050"/>
                </a:solidFill>
                <a:latin typeface="Roboto"/>
                <a:ea typeface="Roboto"/>
              </a:rPr>
              <a:t>, JavaScript!"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); 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}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8A7E61A-D72F-8A49-8091-47710EF335F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702221" y="4167664"/>
            <a:ext cx="0" cy="47748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72A926-162C-394B-9A6B-4C21AB18A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61" y="4661092"/>
            <a:ext cx="5403087" cy="1891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0" name="Прямая со стрелкой 5">
            <a:extLst>
              <a:ext uri="{FF2B5EF4-FFF2-40B4-BE49-F238E27FC236}">
                <a16:creationId xmlns:a16="http://schemas.microsoft.com/office/drawing/2014/main" id="{3C6C51BA-0C10-5B47-B370-02519BF4226F}"/>
              </a:ext>
            </a:extLst>
          </p:cNvPr>
          <p:cNvCxnSpPr>
            <a:stCxn id="32" idx="2"/>
            <a:endCxn id="25" idx="1"/>
          </p:cNvCxnSpPr>
          <p:nvPr/>
        </p:nvCxnSpPr>
        <p:spPr>
          <a:xfrm rot="5400000" flipH="1">
            <a:off x="6308080" y="3026587"/>
            <a:ext cx="1464395" cy="780965"/>
          </a:xfrm>
          <a:prstGeom prst="bentConnector4">
            <a:avLst>
              <a:gd name="adj1" fmla="val -10408"/>
              <a:gd name="adj2" fmla="val 14848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13">
            <a:extLst>
              <a:ext uri="{FF2B5EF4-FFF2-40B4-BE49-F238E27FC236}">
                <a16:creationId xmlns:a16="http://schemas.microsoft.com/office/drawing/2014/main" id="{A1783D2A-78A8-DD48-853D-0B44498CDD1D}"/>
              </a:ext>
            </a:extLst>
          </p:cNvPr>
          <p:cNvCxnSpPr>
            <a:stCxn id="25" idx="3"/>
          </p:cNvCxnSpPr>
          <p:nvPr/>
        </p:nvCxnSpPr>
        <p:spPr>
          <a:xfrm flipH="1">
            <a:off x="7429345" y="2684871"/>
            <a:ext cx="782381" cy="2056764"/>
          </a:xfrm>
          <a:prstGeom prst="bentConnector4">
            <a:avLst>
              <a:gd name="adj1" fmla="val -29219"/>
              <a:gd name="adj2" fmla="val 8806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56F554-E579-8F47-81E7-5C3076ACDEEE}"/>
              </a:ext>
            </a:extLst>
          </p:cNvPr>
          <p:cNvSpPr txBox="1"/>
          <p:nvPr/>
        </p:nvSpPr>
        <p:spPr>
          <a:xfrm>
            <a:off x="7492548" y="2933137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43268-4D26-8C4F-B14C-2A840EDBBB0C}"/>
              </a:ext>
            </a:extLst>
          </p:cNvPr>
          <p:cNvSpPr txBox="1"/>
          <p:nvPr/>
        </p:nvSpPr>
        <p:spPr>
          <a:xfrm>
            <a:off x="8524635" y="2833664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24" name="Group 54">
            <a:extLst>
              <a:ext uri="{FF2B5EF4-FFF2-40B4-BE49-F238E27FC236}">
                <a16:creationId xmlns:a16="http://schemas.microsoft.com/office/drawing/2014/main" id="{01C8E2F7-A418-804C-B01E-4D186E478ED7}"/>
              </a:ext>
            </a:extLst>
          </p:cNvPr>
          <p:cNvGrpSpPr/>
          <p:nvPr/>
        </p:nvGrpSpPr>
        <p:grpSpPr>
          <a:xfrm>
            <a:off x="6649795" y="2325754"/>
            <a:ext cx="1561931" cy="718233"/>
            <a:chOff x="2507324" y="3482724"/>
            <a:chExt cx="1561931" cy="718233"/>
          </a:xfrm>
        </p:grpSpPr>
        <p:sp>
          <p:nvSpPr>
            <p:cNvPr id="25" name="Ромб 2">
              <a:extLst>
                <a:ext uri="{FF2B5EF4-FFF2-40B4-BE49-F238E27FC236}">
                  <a16:creationId xmlns:a16="http://schemas.microsoft.com/office/drawing/2014/main" id="{9C3DE9C4-8814-824F-8E6A-FBA6185D1717}"/>
                </a:ext>
              </a:extLst>
            </p:cNvPr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6DAB3-66E5-BD44-8F87-19D3BB16B397}"/>
                </a:ext>
              </a:extLst>
            </p:cNvPr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27" name="Group 53">
            <a:extLst>
              <a:ext uri="{FF2B5EF4-FFF2-40B4-BE49-F238E27FC236}">
                <a16:creationId xmlns:a16="http://schemas.microsoft.com/office/drawing/2014/main" id="{9C48A037-24C7-5A4A-B7DC-CEA5E3853BE3}"/>
              </a:ext>
            </a:extLst>
          </p:cNvPr>
          <p:cNvGrpSpPr/>
          <p:nvPr/>
        </p:nvGrpSpPr>
        <p:grpSpPr>
          <a:xfrm>
            <a:off x="6499747" y="3235325"/>
            <a:ext cx="1862026" cy="387350"/>
            <a:chOff x="5112060" y="3071276"/>
            <a:chExt cx="1323670" cy="387350"/>
          </a:xfrm>
        </p:grpSpPr>
        <p:sp>
          <p:nvSpPr>
            <p:cNvPr id="28" name="Скругленный прямоугольник 9">
              <a:extLst>
                <a:ext uri="{FF2B5EF4-FFF2-40B4-BE49-F238E27FC236}">
                  <a16:creationId xmlns:a16="http://schemas.microsoft.com/office/drawing/2014/main" id="{63224AD4-06D1-7F43-BA8D-6C4A88635DB7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00E075-E704-A844-A17A-7C5EF7E08C61}"/>
                </a:ext>
              </a:extLst>
            </p:cNvPr>
            <p:cNvSpPr txBox="1"/>
            <p:nvPr/>
          </p:nvSpPr>
          <p:spPr>
            <a:xfrm>
              <a:off x="5152679" y="3111063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0" name="Прямая со стрелкой 5">
            <a:extLst>
              <a:ext uri="{FF2B5EF4-FFF2-40B4-BE49-F238E27FC236}">
                <a16:creationId xmlns:a16="http://schemas.microsoft.com/office/drawing/2014/main" id="{F9149F9E-063C-CA43-961B-FF5FC9473C4E}"/>
              </a:ext>
            </a:extLst>
          </p:cNvPr>
          <p:cNvCxnSpPr>
            <a:endCxn id="35" idx="0"/>
          </p:cNvCxnSpPr>
          <p:nvPr/>
        </p:nvCxnSpPr>
        <p:spPr>
          <a:xfrm>
            <a:off x="7429345" y="1424740"/>
            <a:ext cx="1415" cy="33377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24">
            <a:extLst>
              <a:ext uri="{FF2B5EF4-FFF2-40B4-BE49-F238E27FC236}">
                <a16:creationId xmlns:a16="http://schemas.microsoft.com/office/drawing/2014/main" id="{5B3A37B2-F68F-BA47-8FB5-A7DEAE1F383B}"/>
              </a:ext>
            </a:extLst>
          </p:cNvPr>
          <p:cNvGrpSpPr/>
          <p:nvPr/>
        </p:nvGrpSpPr>
        <p:grpSpPr>
          <a:xfrm>
            <a:off x="6499747" y="3761916"/>
            <a:ext cx="1862026" cy="387350"/>
            <a:chOff x="5112060" y="3071276"/>
            <a:chExt cx="1323670" cy="387350"/>
          </a:xfrm>
        </p:grpSpPr>
        <p:sp>
          <p:nvSpPr>
            <p:cNvPr id="32" name="Скругленный прямоугольник 9">
              <a:extLst>
                <a:ext uri="{FF2B5EF4-FFF2-40B4-BE49-F238E27FC236}">
                  <a16:creationId xmlns:a16="http://schemas.microsoft.com/office/drawing/2014/main" id="{FEF47192-17A4-2A47-A031-156C37DC84B4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7F3683-99DD-AA43-BBCF-194E8539A455}"/>
                </a:ext>
              </a:extLst>
            </p:cNvPr>
            <p:cNvSpPr txBox="1"/>
            <p:nvPr/>
          </p:nvSpPr>
          <p:spPr>
            <a:xfrm>
              <a:off x="5139965" y="3130575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изменение счетчика</a:t>
              </a:r>
            </a:p>
          </p:txBody>
        </p:sp>
      </p:grpSp>
      <p:grpSp>
        <p:nvGrpSpPr>
          <p:cNvPr id="34" name="Group 28">
            <a:extLst>
              <a:ext uri="{FF2B5EF4-FFF2-40B4-BE49-F238E27FC236}">
                <a16:creationId xmlns:a16="http://schemas.microsoft.com/office/drawing/2014/main" id="{3ED5EC39-7867-9048-803F-AA8D05E3BB97}"/>
              </a:ext>
            </a:extLst>
          </p:cNvPr>
          <p:cNvGrpSpPr/>
          <p:nvPr/>
        </p:nvGrpSpPr>
        <p:grpSpPr>
          <a:xfrm>
            <a:off x="6499747" y="1758512"/>
            <a:ext cx="1862026" cy="387350"/>
            <a:chOff x="5112060" y="3071276"/>
            <a:chExt cx="1323670" cy="387350"/>
          </a:xfrm>
        </p:grpSpPr>
        <p:sp>
          <p:nvSpPr>
            <p:cNvPr id="35" name="Скругленный прямоугольник 9">
              <a:extLst>
                <a:ext uri="{FF2B5EF4-FFF2-40B4-BE49-F238E27FC236}">
                  <a16:creationId xmlns:a16="http://schemas.microsoft.com/office/drawing/2014/main" id="{9A10482B-35A9-C94B-A9ED-2EEE3D4D905E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87D70A-8F63-804F-B815-F8A1CF83F6FB}"/>
                </a:ext>
              </a:extLst>
            </p:cNvPr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создание счетчика</a:t>
              </a:r>
            </a:p>
          </p:txBody>
        </p:sp>
      </p:grpSp>
      <p:cxnSp>
        <p:nvCxnSpPr>
          <p:cNvPr id="38" name="Прямая со стрелкой 5">
            <a:extLst>
              <a:ext uri="{FF2B5EF4-FFF2-40B4-BE49-F238E27FC236}">
                <a16:creationId xmlns:a16="http://schemas.microsoft.com/office/drawing/2014/main" id="{0184DF1F-33C1-EC4A-B181-88DFC2DC4882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7430760" y="2145862"/>
            <a:ext cx="1" cy="17989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5">
            <a:extLst>
              <a:ext uri="{FF2B5EF4-FFF2-40B4-BE49-F238E27FC236}">
                <a16:creationId xmlns:a16="http://schemas.microsoft.com/office/drawing/2014/main" id="{F689443A-F0A2-3840-9D09-25AADBD2361F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7430760" y="3043987"/>
            <a:ext cx="1" cy="19133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4710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967561" y="2087708"/>
            <a:ext cx="7344900" cy="5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while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»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04615" y="1073596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Циклы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3E7C9-F627-964E-B661-10EF54A12D8F}"/>
              </a:ext>
            </a:extLst>
          </p:cNvPr>
          <p:cNvSpPr txBox="1"/>
          <p:nvPr/>
        </p:nvSpPr>
        <p:spPr>
          <a:xfrm>
            <a:off x="1040766" y="2636600"/>
            <a:ext cx="3909239" cy="1600438"/>
          </a:xfrm>
          <a:prstGeom prst="rect">
            <a:avLst/>
          </a:prstGeom>
          <a:noFill/>
          <a:ln w="2540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Roboto"/>
                <a:ea typeface="Roboto"/>
              </a:rPr>
              <a:t>var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i = </a:t>
            </a:r>
            <a:r>
              <a:rPr lang="nn-NO" dirty="0">
                <a:solidFill>
                  <a:srgbClr val="FFC000"/>
                </a:solidFill>
                <a:latin typeface="Roboto"/>
                <a:ea typeface="Roboto"/>
              </a:rPr>
              <a:t>1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rgbClr val="7030A0"/>
                </a:solidFill>
                <a:latin typeface="Roboto"/>
                <a:ea typeface="Roboto"/>
              </a:rPr>
              <a:t>var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msg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=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 “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     </a:t>
            </a:r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while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(i 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&lt;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nn-NO" dirty="0">
                <a:solidFill>
                  <a:srgbClr val="FFC000"/>
                </a:solidFill>
                <a:latin typeface="Roboto"/>
                <a:ea typeface="Roboto"/>
              </a:rPr>
              <a:t>10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) {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     </a:t>
            </a:r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msg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= i +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 </a:t>
            </a:r>
            <a:r>
              <a:rPr lang="nn-NO" dirty="0">
                <a:solidFill>
                  <a:srgbClr val="00B050"/>
                </a:solidFill>
                <a:latin typeface="Roboto"/>
                <a:ea typeface="Roboto"/>
              </a:rPr>
              <a:t>x 3 =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(i 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*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nn-NO" dirty="0">
                <a:solidFill>
                  <a:srgbClr val="FFC000"/>
                </a:solidFill>
                <a:latin typeface="Roboto"/>
                <a:ea typeface="Roboto"/>
              </a:rPr>
              <a:t>3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) 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 </a:t>
            </a:r>
            <a:r>
              <a:rPr lang="nn-NO" dirty="0">
                <a:solidFill>
                  <a:srgbClr val="00B050"/>
                </a:solidFill>
                <a:latin typeface="Roboto"/>
                <a:ea typeface="Roboto"/>
              </a:rPr>
              <a:t>&lt;</a:t>
            </a:r>
            <a:r>
              <a:rPr lang="nn-NO" dirty="0" err="1">
                <a:solidFill>
                  <a:srgbClr val="00B050"/>
                </a:solidFill>
                <a:latin typeface="Roboto"/>
                <a:ea typeface="Roboto"/>
              </a:rPr>
              <a:t>br</a:t>
            </a:r>
            <a:r>
              <a:rPr lang="nn-NO" dirty="0">
                <a:solidFill>
                  <a:srgbClr val="00B050"/>
                </a:solidFill>
                <a:latin typeface="Roboto"/>
                <a:ea typeface="Roboto"/>
              </a:rPr>
              <a:t>&gt;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 ”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     i</a:t>
            </a:r>
            <a:r>
              <a:rPr lang="nn-NO" dirty="0">
                <a:solidFill>
                  <a:srgbClr val="0070C0"/>
                </a:solidFill>
                <a:latin typeface="Roboto"/>
                <a:ea typeface="Roboto"/>
              </a:rPr>
              <a:t>++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;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 } 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document.</a:t>
            </a:r>
            <a:r>
              <a:rPr lang="nn-NO" dirty="0" err="1">
                <a:solidFill>
                  <a:srgbClr val="0070C0"/>
                </a:solidFill>
                <a:latin typeface="Roboto"/>
                <a:ea typeface="Roboto"/>
              </a:rPr>
              <a:t>write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(</a:t>
            </a:r>
            <a:r>
              <a:rPr lang="nn-NO" dirty="0" err="1">
                <a:solidFill>
                  <a:schemeClr val="tx1"/>
                </a:solidFill>
                <a:latin typeface="Roboto"/>
                <a:ea typeface="Roboto"/>
              </a:rPr>
              <a:t>msg</a:t>
            </a:r>
            <a:r>
              <a:rPr lang="nn-NO" dirty="0">
                <a:solidFill>
                  <a:schemeClr val="tx1"/>
                </a:solidFill>
                <a:latin typeface="Roboto"/>
                <a:ea typeface="Roboto"/>
              </a:rPr>
              <a:t>);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8A7E61A-D72F-8A49-8091-47710EF335F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995386" y="4237038"/>
            <a:ext cx="0" cy="408114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07">
            <a:extLst>
              <a:ext uri="{FF2B5EF4-FFF2-40B4-BE49-F238E27FC236}">
                <a16:creationId xmlns:a16="http://schemas.microsoft.com/office/drawing/2014/main" id="{3B6D7A15-DDA3-164F-BA16-35891B92C105}"/>
              </a:ext>
            </a:extLst>
          </p:cNvPr>
          <p:cNvSpPr/>
          <p:nvPr/>
        </p:nvSpPr>
        <p:spPr>
          <a:xfrm>
            <a:off x="526837" y="2201410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" name="Прямая со стрелкой 5">
            <a:extLst>
              <a:ext uri="{FF2B5EF4-FFF2-40B4-BE49-F238E27FC236}">
                <a16:creationId xmlns:a16="http://schemas.microsoft.com/office/drawing/2014/main" id="{BA031DE1-8BFE-0F4B-ABBF-33B76D33260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195240" y="1350204"/>
            <a:ext cx="1" cy="29128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8">
            <a:extLst>
              <a:ext uri="{FF2B5EF4-FFF2-40B4-BE49-F238E27FC236}">
                <a16:creationId xmlns:a16="http://schemas.microsoft.com/office/drawing/2014/main" id="{2E260ED3-1EC9-244E-94E1-A9A13AFFF23C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7195241" y="2000609"/>
            <a:ext cx="780965" cy="2433786"/>
          </a:xfrm>
          <a:prstGeom prst="bentConnector4">
            <a:avLst>
              <a:gd name="adj1" fmla="val -65373"/>
              <a:gd name="adj2" fmla="val 73972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13">
            <a:extLst>
              <a:ext uri="{FF2B5EF4-FFF2-40B4-BE49-F238E27FC236}">
                <a16:creationId xmlns:a16="http://schemas.microsoft.com/office/drawing/2014/main" id="{2C8FD627-48CC-A240-9F78-5CA0C8A67E26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5400000" flipH="1">
            <a:off x="6261802" y="2153082"/>
            <a:ext cx="1085911" cy="780966"/>
          </a:xfrm>
          <a:prstGeom prst="bentConnector4">
            <a:avLst>
              <a:gd name="adj1" fmla="val -28771"/>
              <a:gd name="adj2" fmla="val 148484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32FC805-6731-4541-9D1A-3D4DF56308CB}"/>
              </a:ext>
            </a:extLst>
          </p:cNvPr>
          <p:cNvSpPr txBox="1"/>
          <p:nvPr/>
        </p:nvSpPr>
        <p:spPr>
          <a:xfrm>
            <a:off x="7178515" y="2331428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FD273-6CF0-5F4B-8A3A-C7855263D92D}"/>
              </a:ext>
            </a:extLst>
          </p:cNvPr>
          <p:cNvSpPr txBox="1"/>
          <p:nvPr/>
        </p:nvSpPr>
        <p:spPr>
          <a:xfrm>
            <a:off x="7936472" y="1732476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45" name="Group 54">
            <a:extLst>
              <a:ext uri="{FF2B5EF4-FFF2-40B4-BE49-F238E27FC236}">
                <a16:creationId xmlns:a16="http://schemas.microsoft.com/office/drawing/2014/main" id="{11542AA1-449E-A649-90E8-BA3B8BD8B53B}"/>
              </a:ext>
            </a:extLst>
          </p:cNvPr>
          <p:cNvGrpSpPr/>
          <p:nvPr/>
        </p:nvGrpSpPr>
        <p:grpSpPr>
          <a:xfrm>
            <a:off x="6414275" y="1641492"/>
            <a:ext cx="1561931" cy="718233"/>
            <a:chOff x="2507324" y="3482724"/>
            <a:chExt cx="1561931" cy="718233"/>
          </a:xfrm>
        </p:grpSpPr>
        <p:sp>
          <p:nvSpPr>
            <p:cNvPr id="46" name="Ромб 2">
              <a:extLst>
                <a:ext uri="{FF2B5EF4-FFF2-40B4-BE49-F238E27FC236}">
                  <a16:creationId xmlns:a16="http://schemas.microsoft.com/office/drawing/2014/main" id="{8A781161-A472-B54C-B1BD-AE1EDC15B195}"/>
                </a:ext>
              </a:extLst>
            </p:cNvPr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F2F9406-6016-3D40-8B53-40912BD90B17}"/>
                </a:ext>
              </a:extLst>
            </p:cNvPr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48" name="Group 53">
            <a:extLst>
              <a:ext uri="{FF2B5EF4-FFF2-40B4-BE49-F238E27FC236}">
                <a16:creationId xmlns:a16="http://schemas.microsoft.com/office/drawing/2014/main" id="{68A7BCC4-0718-3944-9C38-94A1EC8EE757}"/>
              </a:ext>
            </a:extLst>
          </p:cNvPr>
          <p:cNvGrpSpPr/>
          <p:nvPr/>
        </p:nvGrpSpPr>
        <p:grpSpPr>
          <a:xfrm>
            <a:off x="6264228" y="2699170"/>
            <a:ext cx="1862026" cy="387350"/>
            <a:chOff x="5112060" y="3071276"/>
            <a:chExt cx="1323670" cy="387350"/>
          </a:xfrm>
        </p:grpSpPr>
        <p:sp>
          <p:nvSpPr>
            <p:cNvPr id="49" name="Скругленный прямоугольник 9">
              <a:extLst>
                <a:ext uri="{FF2B5EF4-FFF2-40B4-BE49-F238E27FC236}">
                  <a16:creationId xmlns:a16="http://schemas.microsoft.com/office/drawing/2014/main" id="{B2E16B5C-F922-7541-AC11-FECAC72F8B27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22E4AC-4CD6-B744-9BC6-A8F6EE4A7B09}"/>
                </a:ext>
              </a:extLst>
            </p:cNvPr>
            <p:cNvSpPr txBox="1"/>
            <p:nvPr/>
          </p:nvSpPr>
          <p:spPr>
            <a:xfrm>
              <a:off x="5152679" y="3111063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51" name="Прямая со стрелкой 5">
            <a:extLst>
              <a:ext uri="{FF2B5EF4-FFF2-40B4-BE49-F238E27FC236}">
                <a16:creationId xmlns:a16="http://schemas.microsoft.com/office/drawing/2014/main" id="{8D1300E8-D21A-9442-9400-86E2BFF0C9CD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195241" y="2359725"/>
            <a:ext cx="0" cy="339445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DE3F38-E9B8-9342-BF97-23240BEE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76" y="4645152"/>
            <a:ext cx="6880367" cy="20337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28093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967561" y="2087708"/>
            <a:ext cx="3043607" cy="5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«</a:t>
            </a:r>
            <a:r>
              <a:rPr lang="en-GB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do … while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»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04615" y="1073596"/>
            <a:ext cx="472821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Циклы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3E7C9-F627-964E-B661-10EF54A12D8F}"/>
              </a:ext>
            </a:extLst>
          </p:cNvPr>
          <p:cNvSpPr txBox="1"/>
          <p:nvPr/>
        </p:nvSpPr>
        <p:spPr>
          <a:xfrm>
            <a:off x="1040766" y="2636600"/>
            <a:ext cx="3909239" cy="1600438"/>
          </a:xfrm>
          <a:prstGeom prst="rect">
            <a:avLst/>
          </a:prstGeom>
          <a:noFill/>
          <a:ln w="2540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  <a:latin typeface="Roboto"/>
                <a:ea typeface="Roboto"/>
              </a:rPr>
              <a:t>var</a:t>
            </a:r>
            <a:r>
              <a:rPr lang="en-GB" dirty="0">
                <a:solidFill>
                  <a:srgbClr val="7030A0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result =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’’ ”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</a:p>
          <a:p>
            <a:r>
              <a:rPr lang="en-GB" dirty="0" err="1">
                <a:solidFill>
                  <a:srgbClr val="7030A0"/>
                </a:solidFill>
                <a:latin typeface="Roboto"/>
                <a:ea typeface="Roboto"/>
              </a:rPr>
              <a:t>var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Roboto"/>
                <a:ea typeface="Roboto"/>
              </a:rPr>
              <a:t>i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= 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</a:rPr>
              <a:t>0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</a:p>
          <a:p>
            <a:r>
              <a:rPr lang="en-GB" dirty="0">
                <a:solidFill>
                  <a:srgbClr val="7030A0"/>
                </a:solidFill>
                <a:latin typeface="Roboto"/>
                <a:ea typeface="Roboto"/>
              </a:rPr>
              <a:t>do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{ </a:t>
            </a:r>
          </a:p>
          <a:p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Roboto"/>
                <a:ea typeface="Roboto"/>
              </a:rPr>
              <a:t>i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</a:rPr>
              <a:t>+=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</a:rPr>
              <a:t>1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</a:p>
          <a:p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     result 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</a:rPr>
              <a:t>+=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Roboto"/>
                <a:ea typeface="Roboto"/>
              </a:rPr>
              <a:t>i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</a:rPr>
              <a:t>+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’’ ”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; </a:t>
            </a:r>
          </a:p>
          <a:p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} </a:t>
            </a:r>
            <a:r>
              <a:rPr lang="en-GB" dirty="0">
                <a:solidFill>
                  <a:srgbClr val="7030A0"/>
                </a:solidFill>
                <a:latin typeface="Roboto"/>
                <a:ea typeface="Roboto"/>
              </a:rPr>
              <a:t>while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(</a:t>
            </a:r>
            <a:r>
              <a:rPr lang="en-GB" dirty="0" err="1">
                <a:solidFill>
                  <a:schemeClr val="tx1"/>
                </a:solidFill>
                <a:latin typeface="Roboto"/>
                <a:ea typeface="Roboto"/>
              </a:rPr>
              <a:t>i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</a:rPr>
              <a:t>&lt;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</a:rPr>
              <a:t>5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); </a:t>
            </a:r>
          </a:p>
          <a:p>
            <a:r>
              <a:rPr lang="en-GB" dirty="0" err="1">
                <a:solidFill>
                  <a:schemeClr val="tx1"/>
                </a:solidFill>
                <a:latin typeface="Roboto"/>
                <a:ea typeface="Roboto"/>
              </a:rPr>
              <a:t>document.</a:t>
            </a:r>
            <a:r>
              <a:rPr lang="en-GB" dirty="0" err="1">
                <a:solidFill>
                  <a:srgbClr val="0070C0"/>
                </a:solidFill>
                <a:latin typeface="Roboto"/>
                <a:ea typeface="Roboto"/>
              </a:rPr>
              <a:t>write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(result);</a:t>
            </a:r>
            <a:endParaRPr lang="ru-RU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8A7E61A-D72F-8A49-8091-47710EF335F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995386" y="4237038"/>
            <a:ext cx="0" cy="408114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209">
            <a:extLst>
              <a:ext uri="{FF2B5EF4-FFF2-40B4-BE49-F238E27FC236}">
                <a16:creationId xmlns:a16="http://schemas.microsoft.com/office/drawing/2014/main" id="{AD95AD83-7242-2740-AE70-725B55FEED20}"/>
              </a:ext>
            </a:extLst>
          </p:cNvPr>
          <p:cNvSpPr/>
          <p:nvPr/>
        </p:nvSpPr>
        <p:spPr>
          <a:xfrm>
            <a:off x="521661" y="2270900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Соединительная линия уступом 13">
            <a:extLst>
              <a:ext uri="{FF2B5EF4-FFF2-40B4-BE49-F238E27FC236}">
                <a16:creationId xmlns:a16="http://schemas.microsoft.com/office/drawing/2014/main" id="{82B3F41A-5F08-6D40-B01D-DF2256767600}"/>
              </a:ext>
            </a:extLst>
          </p:cNvPr>
          <p:cNvCxnSpPr>
            <a:stCxn id="27" idx="1"/>
            <a:endCxn id="30" idx="1"/>
          </p:cNvCxnSpPr>
          <p:nvPr/>
        </p:nvCxnSpPr>
        <p:spPr>
          <a:xfrm rot="10800000">
            <a:off x="6314413" y="2343502"/>
            <a:ext cx="150048" cy="1052886"/>
          </a:xfrm>
          <a:prstGeom prst="bentConnector3">
            <a:avLst>
              <a:gd name="adj1" fmla="val 25235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79481B-76D7-2F4A-9E84-4909A88AF26D}"/>
              </a:ext>
            </a:extLst>
          </p:cNvPr>
          <p:cNvSpPr txBox="1"/>
          <p:nvPr/>
        </p:nvSpPr>
        <p:spPr>
          <a:xfrm>
            <a:off x="6067360" y="3087611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7D7AA7-6366-E444-92A7-EEA83162BA5A}"/>
              </a:ext>
            </a:extLst>
          </p:cNvPr>
          <p:cNvSpPr txBox="1"/>
          <p:nvPr/>
        </p:nvSpPr>
        <p:spPr>
          <a:xfrm>
            <a:off x="6736856" y="3708881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26" name="Group 54">
            <a:extLst>
              <a:ext uri="{FF2B5EF4-FFF2-40B4-BE49-F238E27FC236}">
                <a16:creationId xmlns:a16="http://schemas.microsoft.com/office/drawing/2014/main" id="{12816D75-213D-2F4A-95E0-AF2187EE4509}"/>
              </a:ext>
            </a:extLst>
          </p:cNvPr>
          <p:cNvGrpSpPr/>
          <p:nvPr/>
        </p:nvGrpSpPr>
        <p:grpSpPr>
          <a:xfrm>
            <a:off x="6464461" y="3037271"/>
            <a:ext cx="1561931" cy="718233"/>
            <a:chOff x="2507324" y="3482724"/>
            <a:chExt cx="1561931" cy="718233"/>
          </a:xfrm>
        </p:grpSpPr>
        <p:sp>
          <p:nvSpPr>
            <p:cNvPr id="27" name="Ромб 2">
              <a:extLst>
                <a:ext uri="{FF2B5EF4-FFF2-40B4-BE49-F238E27FC236}">
                  <a16:creationId xmlns:a16="http://schemas.microsoft.com/office/drawing/2014/main" id="{D9A9EAE7-748F-8145-BCA6-D4C0DD829CE3}"/>
                </a:ext>
              </a:extLst>
            </p:cNvPr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24412B-19C4-EC45-933C-90AF1D40B570}"/>
                </a:ext>
              </a:extLst>
            </p:cNvPr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29" name="Group 53">
            <a:extLst>
              <a:ext uri="{FF2B5EF4-FFF2-40B4-BE49-F238E27FC236}">
                <a16:creationId xmlns:a16="http://schemas.microsoft.com/office/drawing/2014/main" id="{334707E9-8123-EF42-9F67-3C11AC77F890}"/>
              </a:ext>
            </a:extLst>
          </p:cNvPr>
          <p:cNvGrpSpPr/>
          <p:nvPr/>
        </p:nvGrpSpPr>
        <p:grpSpPr>
          <a:xfrm>
            <a:off x="6314413" y="2149827"/>
            <a:ext cx="1862026" cy="387350"/>
            <a:chOff x="5112060" y="3071276"/>
            <a:chExt cx="1323670" cy="387350"/>
          </a:xfrm>
        </p:grpSpPr>
        <p:sp>
          <p:nvSpPr>
            <p:cNvPr id="30" name="Скругленный прямоугольник 9">
              <a:extLst>
                <a:ext uri="{FF2B5EF4-FFF2-40B4-BE49-F238E27FC236}">
                  <a16:creationId xmlns:a16="http://schemas.microsoft.com/office/drawing/2014/main" id="{9AA9A02A-965F-BF42-B103-7CEA2EE8A11B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9EE16A-C7F7-0249-8926-8A8CCE2900A5}"/>
                </a:ext>
              </a:extLst>
            </p:cNvPr>
            <p:cNvSpPr txBox="1"/>
            <p:nvPr/>
          </p:nvSpPr>
          <p:spPr>
            <a:xfrm>
              <a:off x="5152679" y="3111063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2" name="Прямая со стрелкой 5">
            <a:extLst>
              <a:ext uri="{FF2B5EF4-FFF2-40B4-BE49-F238E27FC236}">
                <a16:creationId xmlns:a16="http://schemas.microsoft.com/office/drawing/2014/main" id="{116E0BDD-E1D8-9046-972E-2B91EAEC6B4A}"/>
              </a:ext>
            </a:extLst>
          </p:cNvPr>
          <p:cNvCxnSpPr>
            <a:stCxn id="27" idx="2"/>
          </p:cNvCxnSpPr>
          <p:nvPr/>
        </p:nvCxnSpPr>
        <p:spPr>
          <a:xfrm>
            <a:off x="7245427" y="3755504"/>
            <a:ext cx="0" cy="67517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5">
            <a:extLst>
              <a:ext uri="{FF2B5EF4-FFF2-40B4-BE49-F238E27FC236}">
                <a16:creationId xmlns:a16="http://schemas.microsoft.com/office/drawing/2014/main" id="{18A4A663-C8ED-8044-91C8-9B63D9E01E51}"/>
              </a:ext>
            </a:extLst>
          </p:cNvPr>
          <p:cNvCxnSpPr/>
          <p:nvPr/>
        </p:nvCxnSpPr>
        <p:spPr>
          <a:xfrm>
            <a:off x="7245425" y="1638450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5">
            <a:extLst>
              <a:ext uri="{FF2B5EF4-FFF2-40B4-BE49-F238E27FC236}">
                <a16:creationId xmlns:a16="http://schemas.microsoft.com/office/drawing/2014/main" id="{0FC5A63F-F505-D149-9128-F172DF47A033}"/>
              </a:ext>
            </a:extLst>
          </p:cNvPr>
          <p:cNvCxnSpPr/>
          <p:nvPr/>
        </p:nvCxnSpPr>
        <p:spPr>
          <a:xfrm>
            <a:off x="7245424" y="2536662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1FDBF-F87F-B54D-9FEE-2C5E9AC8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6" y="4611073"/>
            <a:ext cx="6989509" cy="20557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44148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324599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Практика!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31F427-A2BF-4946-B411-A6A54462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2398213"/>
            <a:ext cx="6223000" cy="3733800"/>
          </a:xfrm>
          <a:prstGeom prst="rect">
            <a:avLst/>
          </a:prstGeom>
        </p:spPr>
      </p:pic>
      <p:sp>
        <p:nvSpPr>
          <p:cNvPr id="16" name="Shape 187">
            <a:extLst>
              <a:ext uri="{FF2B5EF4-FFF2-40B4-BE49-F238E27FC236}">
                <a16:creationId xmlns:a16="http://schemas.microsoft.com/office/drawing/2014/main" id="{D7795C29-6A35-DF48-A318-B7E1BC18A6A2}"/>
              </a:ext>
            </a:extLst>
          </p:cNvPr>
          <p:cNvSpPr/>
          <p:nvPr/>
        </p:nvSpPr>
        <p:spPr>
          <a:xfrm rot="10800000" flipH="1">
            <a:off x="6000900" y="642733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4321D389-E977-0643-A1DB-2C72077F4687}"/>
              </a:ext>
            </a:extLst>
          </p:cNvPr>
          <p:cNvSpPr/>
          <p:nvPr/>
        </p:nvSpPr>
        <p:spPr>
          <a:xfrm rot="10800000" flipH="1">
            <a:off x="2933850" y="6427335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98178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970588" y="3212976"/>
            <a:ext cx="2921892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House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”, ул. Машиностроительная, 41 (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ru-RU"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+38 044  590  08 38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</a:t>
            </a:r>
            <a:r>
              <a:rPr lang="en-US" sz="15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Shape 294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5297">
            <a:off x="3722946" y="4466101"/>
            <a:ext cx="8113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 rot="822756">
            <a:off x="2340983" y="2023066"/>
            <a:ext cx="940301" cy="25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м.Шулявка</a:t>
            </a:r>
            <a:endParaRPr sz="1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2781200" y="2279500"/>
            <a:ext cx="1023000" cy="253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1" name="Shape 301"/>
          <p:cNvCxnSpPr/>
          <p:nvPr/>
        </p:nvCxnSpPr>
        <p:spPr>
          <a:xfrm flipH="1">
            <a:off x="3759100" y="2529125"/>
            <a:ext cx="41400" cy="17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/>
          <p:nvPr/>
        </p:nvCxnSpPr>
        <p:spPr>
          <a:xfrm flipH="1">
            <a:off x="3269500" y="2701525"/>
            <a:ext cx="489300" cy="5154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 flipH="1">
            <a:off x="3027650" y="3214100"/>
            <a:ext cx="243600" cy="9168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3024200" y="4130275"/>
            <a:ext cx="1182300" cy="2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5" name="Shape 305"/>
          <p:cNvCxnSpPr>
            <a:endCxn id="297" idx="0"/>
          </p:cNvCxnSpPr>
          <p:nvPr/>
        </p:nvCxnSpPr>
        <p:spPr>
          <a:xfrm flipH="1">
            <a:off x="4155875" y="4430467"/>
            <a:ext cx="27900" cy="39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115A-568B-C349-A86D-D19C92BE4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3" r="43135"/>
          <a:stretch/>
        </p:blipFill>
        <p:spPr>
          <a:xfrm>
            <a:off x="-15219" y="0"/>
            <a:ext cx="5451313" cy="6858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9E88D03-5724-4C4B-B72C-1DB2238A59C8}"/>
              </a:ext>
            </a:extLst>
          </p:cNvPr>
          <p:cNvCxnSpPr>
            <a:cxnSpLocks/>
          </p:cNvCxnSpPr>
          <p:nvPr/>
        </p:nvCxnSpPr>
        <p:spPr>
          <a:xfrm>
            <a:off x="2821173" y="949569"/>
            <a:ext cx="203027" cy="140677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8559828-FD1C-4E44-9C76-00B552D10D9A}"/>
              </a:ext>
            </a:extLst>
          </p:cNvPr>
          <p:cNvCxnSpPr>
            <a:cxnSpLocks/>
          </p:cNvCxnSpPr>
          <p:nvPr/>
        </p:nvCxnSpPr>
        <p:spPr>
          <a:xfrm flipH="1">
            <a:off x="1678173" y="2190340"/>
            <a:ext cx="31947" cy="2436833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уга 8">
            <a:extLst>
              <a:ext uri="{FF2B5EF4-FFF2-40B4-BE49-F238E27FC236}">
                <a16:creationId xmlns:a16="http://schemas.microsoft.com/office/drawing/2014/main" id="{0BEBDA35-F7F2-AF46-B319-FA29CAC362F3}"/>
              </a:ext>
            </a:extLst>
          </p:cNvPr>
          <p:cNvSpPr/>
          <p:nvPr/>
        </p:nvSpPr>
        <p:spPr>
          <a:xfrm rot="18630007">
            <a:off x="551156" y="1837132"/>
            <a:ext cx="3250992" cy="890627"/>
          </a:xfrm>
          <a:prstGeom prst="arc">
            <a:avLst>
              <a:gd name="adj1" fmla="val 15308374"/>
              <a:gd name="adj2" fmla="val 21234376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AF4FEC1A-B713-BC47-97A7-8FBFEBC85F7D}"/>
              </a:ext>
            </a:extLst>
          </p:cNvPr>
          <p:cNvSpPr/>
          <p:nvPr/>
        </p:nvSpPr>
        <p:spPr>
          <a:xfrm rot="14521970">
            <a:off x="1210093" y="4789712"/>
            <a:ext cx="2268399" cy="890627"/>
          </a:xfrm>
          <a:prstGeom prst="arc">
            <a:avLst>
              <a:gd name="adj1" fmla="val 15308374"/>
              <a:gd name="adj2" fmla="val 20529580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C73D372-5A2A-4E40-AF63-06CCABDFB54D}"/>
              </a:ext>
            </a:extLst>
          </p:cNvPr>
          <p:cNvCxnSpPr>
            <a:cxnSpLocks/>
          </p:cNvCxnSpPr>
          <p:nvPr/>
        </p:nvCxnSpPr>
        <p:spPr>
          <a:xfrm flipH="1" flipV="1">
            <a:off x="2212775" y="5596648"/>
            <a:ext cx="1065314" cy="263654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7DA00E0-27FB-C142-ADAD-F23E36A888F6}"/>
              </a:ext>
            </a:extLst>
          </p:cNvPr>
          <p:cNvCxnSpPr>
            <a:cxnSpLocks/>
          </p:cNvCxnSpPr>
          <p:nvPr/>
        </p:nvCxnSpPr>
        <p:spPr>
          <a:xfrm flipH="1">
            <a:off x="1961159" y="5596648"/>
            <a:ext cx="198667" cy="38525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1375" y="3120300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Операторы сравнения и логические значения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011375" y="3667124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Условные операторы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1136003" y="4203591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11375" y="4220127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Логические операторы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011375" y="4796191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Преобразование типов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1136003" y="3655462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136003" y="4753523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>
            <a:off x="1136003" y="5329587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03238" y="369389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03238" y="3097223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503238" y="4269948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03238" y="4846111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Основные операторы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14900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Операторы равенства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13399" y="2529467"/>
            <a:ext cx="7562239" cy="269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Равно 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a == b</a:t>
            </a:r>
            <a:endParaRPr lang="ru-RU" sz="1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Не равно   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a </a:t>
            </a:r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!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= b</a:t>
            </a:r>
            <a:endParaRPr lang="ru-RU" sz="1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600" b="1" dirty="0"/>
          </a:p>
          <a:p>
            <a:pPr marL="228600" indent="0">
              <a:buClr>
                <a:srgbClr val="C00000"/>
              </a:buClr>
            </a:pPr>
            <a:endParaRPr lang="ru-RU" b="1" dirty="0"/>
          </a:p>
          <a:p>
            <a:pPr marL="228600" indent="0">
              <a:buClr>
                <a:srgbClr val="C00000"/>
              </a:buClr>
            </a:pPr>
            <a:endParaRPr b="1" dirty="0"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50A78A99-B20C-FA4E-A8A7-624FB2101F89}"/>
              </a:ext>
            </a:extLst>
          </p:cNvPr>
          <p:cNvSpPr/>
          <p:nvPr/>
        </p:nvSpPr>
        <p:spPr>
          <a:xfrm>
            <a:off x="513800" y="4336632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5688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17960-EFA1-364F-83F1-09EBF0BDB87F}"/>
              </a:ext>
            </a:extLst>
          </p:cNvPr>
          <p:cNvSpPr txBox="1"/>
          <p:nvPr/>
        </p:nvSpPr>
        <p:spPr>
          <a:xfrm>
            <a:off x="2880557" y="2568875"/>
            <a:ext cx="3516085" cy="1384995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== </a:t>
            </a:r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00B050"/>
                </a:solidFill>
              </a:rPr>
              <a:t>"1" </a:t>
            </a:r>
            <a:r>
              <a:rPr lang="ru-RU" dirty="0"/>
              <a:t>== </a:t>
            </a:r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== </a:t>
            </a:r>
            <a:r>
              <a:rPr lang="ru-RU" dirty="0">
                <a:solidFill>
                  <a:srgbClr val="00B050"/>
                </a:solidFill>
              </a:rPr>
              <a:t>'1'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== </a:t>
            </a:r>
            <a:r>
              <a:rPr lang="ru-RU" dirty="0">
                <a:solidFill>
                  <a:srgbClr val="FFC000"/>
                </a:solidFill>
              </a:rPr>
              <a:t>5</a:t>
            </a:r>
            <a:r>
              <a:rPr lang="ru-RU" dirty="0"/>
              <a:t> // ложь </a:t>
            </a:r>
          </a:p>
          <a:p>
            <a:r>
              <a:rPr lang="ru-RU" dirty="0">
                <a:solidFill>
                  <a:srgbClr val="FFC000"/>
                </a:solidFill>
              </a:rPr>
              <a:t>0</a:t>
            </a:r>
            <a:r>
              <a:rPr lang="ru-RU" dirty="0"/>
              <a:t> == </a:t>
            </a:r>
            <a:r>
              <a:rPr lang="ru-RU" dirty="0">
                <a:solidFill>
                  <a:srgbClr val="0070C0"/>
                </a:solidFill>
              </a:rPr>
              <a:t>false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00B050"/>
                </a:solidFill>
              </a:rPr>
              <a:t>"</a:t>
            </a:r>
            <a:r>
              <a:rPr lang="ru-RU" dirty="0" err="1">
                <a:solidFill>
                  <a:srgbClr val="00B050"/>
                </a:solidFill>
              </a:rPr>
              <a:t>foo</a:t>
            </a:r>
            <a:r>
              <a:rPr lang="ru-RU" dirty="0">
                <a:solidFill>
                  <a:srgbClr val="00B050"/>
                </a:solidFill>
              </a:rPr>
              <a:t>" </a:t>
            </a:r>
            <a:r>
              <a:rPr lang="ru-RU" dirty="0"/>
              <a:t>== </a:t>
            </a:r>
            <a:r>
              <a:rPr lang="ru-RU" dirty="0">
                <a:solidFill>
                  <a:srgbClr val="00B050"/>
                </a:solidFill>
              </a:rPr>
              <a:t>"</a:t>
            </a:r>
            <a:r>
              <a:rPr lang="ru-RU" dirty="0" err="1">
                <a:solidFill>
                  <a:srgbClr val="00B050"/>
                </a:solidFill>
              </a:rPr>
              <a:t>bar</a:t>
            </a:r>
            <a:r>
              <a:rPr lang="ru-RU" dirty="0">
                <a:solidFill>
                  <a:srgbClr val="00B050"/>
                </a:solidFill>
              </a:rPr>
              <a:t>" </a:t>
            </a:r>
            <a:r>
              <a:rPr lang="ru-RU" dirty="0"/>
              <a:t>// ложь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67D31-1D21-1742-A2E0-FEF233E71F5D}"/>
              </a:ext>
            </a:extLst>
          </p:cNvPr>
          <p:cNvSpPr txBox="1"/>
          <p:nvPr/>
        </p:nvSpPr>
        <p:spPr>
          <a:xfrm>
            <a:off x="2880556" y="4726652"/>
            <a:ext cx="3516085" cy="1384995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!= </a:t>
            </a:r>
            <a:r>
              <a:rPr lang="ru-RU" dirty="0">
                <a:solidFill>
                  <a:srgbClr val="FFC000"/>
                </a:solidFill>
              </a:rPr>
              <a:t>2</a:t>
            </a:r>
            <a:r>
              <a:rPr lang="ru-RU" dirty="0"/>
              <a:t> // истина </a:t>
            </a:r>
            <a:endParaRPr lang="en-GB" dirty="0"/>
          </a:p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!= </a:t>
            </a:r>
            <a:r>
              <a:rPr lang="ru-RU" dirty="0">
                <a:solidFill>
                  <a:srgbClr val="00B050"/>
                </a:solidFill>
              </a:rPr>
              <a:t>"1"</a:t>
            </a:r>
            <a:r>
              <a:rPr lang="ru-RU" dirty="0"/>
              <a:t> // ложь </a:t>
            </a:r>
            <a:endParaRPr lang="en-GB" dirty="0"/>
          </a:p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!= </a:t>
            </a:r>
            <a:r>
              <a:rPr lang="ru-RU" dirty="0">
                <a:solidFill>
                  <a:srgbClr val="00B050"/>
                </a:solidFill>
              </a:rPr>
              <a:t>'1'</a:t>
            </a:r>
            <a:r>
              <a:rPr lang="ru-RU" dirty="0"/>
              <a:t> // ложь </a:t>
            </a:r>
            <a:endParaRPr lang="en-GB" dirty="0"/>
          </a:p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!= </a:t>
            </a:r>
            <a:r>
              <a:rPr lang="en-GB" dirty="0">
                <a:solidFill>
                  <a:srgbClr val="0070C0"/>
                </a:solidFill>
              </a:rPr>
              <a:t>true</a:t>
            </a:r>
            <a:r>
              <a:rPr lang="en-GB" dirty="0"/>
              <a:t> // </a:t>
            </a:r>
            <a:r>
              <a:rPr lang="ru-RU" dirty="0"/>
              <a:t>ложь </a:t>
            </a:r>
            <a:endParaRPr lang="en-GB" dirty="0"/>
          </a:p>
          <a:p>
            <a:r>
              <a:rPr lang="ru-RU" dirty="0">
                <a:solidFill>
                  <a:srgbClr val="FFC000"/>
                </a:solidFill>
              </a:rPr>
              <a:t>0</a:t>
            </a:r>
            <a:r>
              <a:rPr lang="ru-RU" dirty="0"/>
              <a:t> != </a:t>
            </a:r>
            <a:r>
              <a:rPr lang="en-GB" dirty="0">
                <a:solidFill>
                  <a:srgbClr val="0070C0"/>
                </a:solidFill>
              </a:rPr>
              <a:t>false</a:t>
            </a:r>
            <a:r>
              <a:rPr lang="en-GB" dirty="0"/>
              <a:t> // </a:t>
            </a:r>
            <a:r>
              <a:rPr lang="ru-RU" dirty="0"/>
              <a:t>ложь </a:t>
            </a:r>
            <a:endParaRPr lang="en-GB" dirty="0"/>
          </a:p>
          <a:p>
            <a:r>
              <a:rPr lang="ru-RU" dirty="0">
                <a:solidFill>
                  <a:srgbClr val="00B050"/>
                </a:solidFill>
              </a:rPr>
              <a:t>"</a:t>
            </a:r>
            <a:r>
              <a:rPr lang="en-GB" dirty="0">
                <a:solidFill>
                  <a:srgbClr val="00B050"/>
                </a:solidFill>
              </a:rPr>
              <a:t>foo" </a:t>
            </a:r>
            <a:r>
              <a:rPr lang="en-GB" dirty="0"/>
              <a:t>!= </a:t>
            </a:r>
            <a:r>
              <a:rPr lang="en-GB" dirty="0">
                <a:solidFill>
                  <a:srgbClr val="00B050"/>
                </a:solidFill>
              </a:rPr>
              <a:t>"bar" </a:t>
            </a:r>
            <a:r>
              <a:rPr lang="en-GB" dirty="0"/>
              <a:t>// </a:t>
            </a:r>
            <a:r>
              <a:rPr lang="ru-RU" dirty="0"/>
              <a:t>истина</a:t>
            </a:r>
          </a:p>
        </p:txBody>
      </p:sp>
    </p:spTree>
    <p:extLst>
      <p:ext uri="{BB962C8B-B14F-4D97-AF65-F5344CB8AC3E}">
        <p14:creationId xmlns:p14="http://schemas.microsoft.com/office/powerpoint/2010/main" val="2555271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14900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Операторы равенства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13399" y="1979205"/>
            <a:ext cx="7562239" cy="431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Строгое равенство 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a =</a:t>
            </a:r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=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= b</a:t>
            </a:r>
            <a:endParaRPr lang="ru-RU" sz="1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endParaRPr lang="ru-RU" sz="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69875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600" dirty="0">
                <a:latin typeface="Roboto"/>
                <a:ea typeface="Roboto"/>
              </a:rPr>
              <a:t>Оператор возвращает истину в том случае, если операнды строго равны. В отличие от оператора равно, данный оператор </a:t>
            </a:r>
            <a:r>
              <a:rPr lang="ru-RU" sz="1600" b="1" dirty="0">
                <a:latin typeface="Roboto"/>
                <a:ea typeface="Roboto"/>
              </a:rPr>
              <a:t>не приводит операнды к одному типу.</a:t>
            </a:r>
            <a:endParaRPr lang="ru-RU" sz="1600" b="1" dirty="0"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800" b="1" dirty="0">
              <a:solidFill>
                <a:srgbClr val="000000"/>
              </a:solidFill>
              <a:latin typeface="Roboto"/>
              <a:ea typeface="Roboto"/>
              <a:sym typeface="Roboto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2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Строго не равно 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a </a:t>
            </a:r>
            <a:r>
              <a:rPr lang="ru-RU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!=</a:t>
            </a:r>
            <a:r>
              <a:rPr lang="en-GB" sz="1800" b="1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= b</a:t>
            </a:r>
            <a:endParaRPr lang="ru-RU" sz="1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endParaRPr lang="ru-RU" sz="800" b="1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27013" indent="0"/>
            <a:r>
              <a:rPr lang="ru-RU" sz="1600" dirty="0">
                <a:latin typeface="Roboto"/>
                <a:ea typeface="Roboto"/>
              </a:rPr>
              <a:t>Оператор строго не равно возвращает истину в том случае, если </a:t>
            </a:r>
            <a:r>
              <a:rPr lang="ru-RU" sz="1600" b="1" dirty="0">
                <a:latin typeface="Roboto"/>
                <a:ea typeface="Roboto"/>
              </a:rPr>
              <a:t>операнды не равны, или их типы отличаются друг от друга.</a:t>
            </a:r>
            <a:endParaRPr lang="ru-RU" sz="1600" b="1" dirty="0">
              <a:latin typeface="Roboto"/>
              <a:ea typeface="Roboto"/>
              <a:sym typeface="Arial"/>
            </a:endParaRPr>
          </a:p>
          <a:p>
            <a:pPr marL="228600" indent="0">
              <a:buClr>
                <a:srgbClr val="C00000"/>
              </a:buClr>
            </a:pPr>
            <a:endParaRPr lang="ru-RU" sz="1600" b="1" dirty="0"/>
          </a:p>
          <a:p>
            <a:pPr marL="228600" indent="0">
              <a:buClr>
                <a:srgbClr val="C00000"/>
              </a:buClr>
            </a:pPr>
            <a:endParaRPr lang="ru-RU" b="1" dirty="0"/>
          </a:p>
          <a:p>
            <a:pPr marL="228600" indent="0">
              <a:buClr>
                <a:srgbClr val="C00000"/>
              </a:buClr>
            </a:pPr>
            <a:endParaRPr b="1" dirty="0"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5" name="Shape 209">
            <a:extLst>
              <a:ext uri="{FF2B5EF4-FFF2-40B4-BE49-F238E27FC236}">
                <a16:creationId xmlns:a16="http://schemas.microsoft.com/office/drawing/2014/main" id="{C4B25049-20DA-E942-9E01-99C1EAE39C92}"/>
              </a:ext>
            </a:extLst>
          </p:cNvPr>
          <p:cNvSpPr/>
          <p:nvPr/>
        </p:nvSpPr>
        <p:spPr>
          <a:xfrm>
            <a:off x="513800" y="204190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FF1E9FBA-17C5-8941-8DF4-1D51500AB5EB}"/>
              </a:ext>
            </a:extLst>
          </p:cNvPr>
          <p:cNvSpPr/>
          <p:nvPr/>
        </p:nvSpPr>
        <p:spPr>
          <a:xfrm>
            <a:off x="513800" y="4450027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17960-EFA1-364F-83F1-09EBF0BDB87F}"/>
              </a:ext>
            </a:extLst>
          </p:cNvPr>
          <p:cNvSpPr txBox="1"/>
          <p:nvPr/>
        </p:nvSpPr>
        <p:spPr>
          <a:xfrm>
            <a:off x="2631395" y="3481137"/>
            <a:ext cx="3516085" cy="738664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===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=== </a:t>
            </a:r>
            <a:r>
              <a:rPr lang="ru-RU" dirty="0">
                <a:solidFill>
                  <a:srgbClr val="00B050"/>
                </a:solidFill>
              </a:rPr>
              <a:t>'3' </a:t>
            </a:r>
            <a:r>
              <a:rPr lang="ru-RU" dirty="0"/>
              <a:t>// ложь </a:t>
            </a:r>
          </a:p>
          <a:p>
            <a:r>
              <a:rPr lang="ru-RU" dirty="0">
                <a:solidFill>
                  <a:srgbClr val="00B050"/>
                </a:solidFill>
              </a:rPr>
              <a:t>'</a:t>
            </a:r>
            <a:r>
              <a:rPr lang="ru-RU" dirty="0" err="1">
                <a:solidFill>
                  <a:srgbClr val="00B050"/>
                </a:solidFill>
              </a:rPr>
              <a:t>foo</a:t>
            </a:r>
            <a:r>
              <a:rPr lang="ru-RU" dirty="0">
                <a:solidFill>
                  <a:srgbClr val="00B050"/>
                </a:solidFill>
              </a:rPr>
              <a:t>' </a:t>
            </a:r>
            <a:r>
              <a:rPr lang="ru-RU" dirty="0"/>
              <a:t>=== </a:t>
            </a:r>
            <a:r>
              <a:rPr lang="ru-RU" dirty="0">
                <a:solidFill>
                  <a:srgbClr val="00B050"/>
                </a:solidFill>
              </a:rPr>
              <a:t>'</a:t>
            </a:r>
            <a:r>
              <a:rPr lang="ru-RU" dirty="0" err="1">
                <a:solidFill>
                  <a:srgbClr val="00B050"/>
                </a:solidFill>
              </a:rPr>
              <a:t>foo</a:t>
            </a:r>
            <a:r>
              <a:rPr lang="ru-RU" dirty="0">
                <a:solidFill>
                  <a:srgbClr val="00B050"/>
                </a:solidFill>
              </a:rPr>
              <a:t>' </a:t>
            </a:r>
            <a:r>
              <a:rPr lang="ru-RU" dirty="0"/>
              <a:t>// истина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67D31-1D21-1742-A2E0-FEF233E71F5D}"/>
              </a:ext>
            </a:extLst>
          </p:cNvPr>
          <p:cNvSpPr txBox="1"/>
          <p:nvPr/>
        </p:nvSpPr>
        <p:spPr>
          <a:xfrm>
            <a:off x="2631394" y="5875362"/>
            <a:ext cx="3516085" cy="523220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!== </a:t>
            </a:r>
            <a:r>
              <a:rPr lang="ru-RU" dirty="0">
                <a:solidFill>
                  <a:srgbClr val="00B050"/>
                </a:solidFill>
              </a:rPr>
              <a:t>'3' </a:t>
            </a:r>
            <a:r>
              <a:rPr lang="ru-RU" dirty="0"/>
              <a:t>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4</a:t>
            </a:r>
            <a:r>
              <a:rPr lang="ru-RU" dirty="0"/>
              <a:t> !==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</a:t>
            </a:r>
          </a:p>
        </p:txBody>
      </p:sp>
    </p:spTree>
    <p:extLst>
      <p:ext uri="{BB962C8B-B14F-4D97-AF65-F5344CB8AC3E}">
        <p14:creationId xmlns:p14="http://schemas.microsoft.com/office/powerpoint/2010/main" val="4417724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24925" y="1583588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Операторы сравнения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61146" y="2575330"/>
            <a:ext cx="7562239" cy="269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b="1" dirty="0"/>
              <a:t>Больше/меньше: </a:t>
            </a:r>
            <a:r>
              <a:rPr lang="ru-RU" b="1" dirty="0" err="1"/>
              <a:t>a</a:t>
            </a:r>
            <a:r>
              <a:rPr lang="ru-RU" b="1" dirty="0"/>
              <a:t> &gt; </a:t>
            </a:r>
            <a:r>
              <a:rPr lang="ru-RU" b="1" dirty="0" err="1"/>
              <a:t>b</a:t>
            </a:r>
            <a:r>
              <a:rPr lang="ru-RU" b="1" dirty="0"/>
              <a:t>, </a:t>
            </a:r>
            <a:r>
              <a:rPr lang="ru-RU" b="1" dirty="0" err="1"/>
              <a:t>a</a:t>
            </a:r>
            <a:r>
              <a:rPr lang="ru-RU" b="1" dirty="0"/>
              <a:t> &lt; </a:t>
            </a:r>
            <a:r>
              <a:rPr lang="ru-RU" b="1" dirty="0" err="1"/>
              <a:t>b</a:t>
            </a:r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pPr marL="228600" indent="0">
              <a:buClr>
                <a:srgbClr val="C00000"/>
              </a:buClr>
            </a:pPr>
            <a:endParaRPr lang="ru-RU" sz="1000" b="1" dirty="0"/>
          </a:p>
          <a:p>
            <a:pPr marL="228600" indent="0">
              <a:buClr>
                <a:srgbClr val="C00000"/>
              </a:buClr>
            </a:pPr>
            <a:endParaRPr lang="ru-RU" sz="1000" b="1" dirty="0"/>
          </a:p>
          <a:p>
            <a:pPr marL="228600" indent="0">
              <a:buClr>
                <a:srgbClr val="C00000"/>
              </a:buClr>
            </a:pPr>
            <a:endParaRPr lang="ru-RU" sz="1000" b="1" dirty="0"/>
          </a:p>
          <a:p>
            <a:r>
              <a:rPr lang="ru-RU" b="1" dirty="0"/>
              <a:t>Больше/меньше или равно: </a:t>
            </a:r>
            <a:r>
              <a:rPr lang="ru-RU" b="1" dirty="0" err="1"/>
              <a:t>a</a:t>
            </a:r>
            <a:r>
              <a:rPr lang="ru-RU" b="1" dirty="0"/>
              <a:t> &gt;= </a:t>
            </a:r>
            <a:r>
              <a:rPr lang="ru-RU" b="1" dirty="0" err="1"/>
              <a:t>b</a:t>
            </a:r>
            <a:r>
              <a:rPr lang="ru-RU" b="1" dirty="0"/>
              <a:t>, </a:t>
            </a:r>
            <a:r>
              <a:rPr lang="ru-RU" b="1" dirty="0" err="1"/>
              <a:t>a</a:t>
            </a:r>
            <a:r>
              <a:rPr lang="ru-RU" b="1" dirty="0"/>
              <a:t> &lt;= </a:t>
            </a:r>
            <a:r>
              <a:rPr lang="ru-RU" b="1" dirty="0" err="1"/>
              <a:t>b</a:t>
            </a:r>
            <a:endParaRPr lang="ru-RU" b="1" dirty="0"/>
          </a:p>
          <a:p>
            <a:pPr marL="228600" indent="0">
              <a:buClr>
                <a:srgbClr val="C00000"/>
              </a:buClr>
            </a:pPr>
            <a:endParaRPr lang="ru-RU" sz="1000" b="1" dirty="0"/>
          </a:p>
          <a:p>
            <a:pPr marL="228600" indent="0">
              <a:buClr>
                <a:srgbClr val="C00000"/>
              </a:buClr>
            </a:pPr>
            <a:endParaRPr lang="ru-RU" b="1" dirty="0"/>
          </a:p>
          <a:p>
            <a:pPr marL="228600" indent="0">
              <a:buClr>
                <a:srgbClr val="C00000"/>
              </a:buClr>
            </a:pPr>
            <a:endParaRPr b="1" dirty="0"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938AEF-F7BD-FF4C-A0E5-A0580AF44E98}"/>
              </a:ext>
            </a:extLst>
          </p:cNvPr>
          <p:cNvSpPr/>
          <p:nvPr/>
        </p:nvSpPr>
        <p:spPr>
          <a:xfrm>
            <a:off x="7010423" y="2819762"/>
            <a:ext cx="1312962" cy="43021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50A78A99-B20C-FA4E-A8A7-624FB2101F89}"/>
              </a:ext>
            </a:extLst>
          </p:cNvPr>
          <p:cNvSpPr/>
          <p:nvPr/>
        </p:nvSpPr>
        <p:spPr>
          <a:xfrm>
            <a:off x="508375" y="4670443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610900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A13AB-4444-114D-A770-23D0AE51F28C}"/>
              </a:ext>
            </a:extLst>
          </p:cNvPr>
          <p:cNvSpPr txBox="1"/>
          <p:nvPr/>
        </p:nvSpPr>
        <p:spPr>
          <a:xfrm>
            <a:off x="3067049" y="5274411"/>
            <a:ext cx="3516085" cy="954107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4</a:t>
            </a:r>
            <a:r>
              <a:rPr lang="ru-RU" dirty="0"/>
              <a:t> &gt;=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&gt;=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&lt;= </a:t>
            </a:r>
            <a:r>
              <a:rPr lang="ru-RU" dirty="0">
                <a:solidFill>
                  <a:srgbClr val="FFC000"/>
                </a:solidFill>
              </a:rPr>
              <a:t>4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&lt;=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1F703-9B8E-4A49-AA79-8B8357AD6D68}"/>
              </a:ext>
            </a:extLst>
          </p:cNvPr>
          <p:cNvSpPr txBox="1"/>
          <p:nvPr/>
        </p:nvSpPr>
        <p:spPr>
          <a:xfrm>
            <a:off x="3024792" y="3301972"/>
            <a:ext cx="3516085" cy="954107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4</a:t>
            </a:r>
            <a:r>
              <a:rPr lang="ru-RU" dirty="0"/>
              <a:t> &gt; </a:t>
            </a:r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1</a:t>
            </a:r>
            <a:r>
              <a:rPr lang="ru-RU" dirty="0"/>
              <a:t> &gt; </a:t>
            </a:r>
            <a:r>
              <a:rPr lang="ru-RU" dirty="0">
                <a:solidFill>
                  <a:srgbClr val="FFC000"/>
                </a:solidFill>
              </a:rPr>
              <a:t>5</a:t>
            </a:r>
            <a:r>
              <a:rPr lang="ru-RU" dirty="0"/>
              <a:t> // ложь</a:t>
            </a:r>
          </a:p>
          <a:p>
            <a:r>
              <a:rPr lang="ru-RU" dirty="0">
                <a:solidFill>
                  <a:srgbClr val="FFC000"/>
                </a:solidFill>
              </a:rPr>
              <a:t>3</a:t>
            </a:r>
            <a:r>
              <a:rPr lang="ru-RU" dirty="0"/>
              <a:t> &lt; </a:t>
            </a:r>
            <a:r>
              <a:rPr lang="ru-RU" dirty="0">
                <a:solidFill>
                  <a:srgbClr val="FFC000"/>
                </a:solidFill>
              </a:rPr>
              <a:t>4</a:t>
            </a:r>
            <a:r>
              <a:rPr lang="ru-RU" dirty="0"/>
              <a:t> // истина </a:t>
            </a:r>
          </a:p>
          <a:p>
            <a:r>
              <a:rPr lang="ru-RU" dirty="0">
                <a:solidFill>
                  <a:srgbClr val="FFC000"/>
                </a:solidFill>
              </a:rPr>
              <a:t>5</a:t>
            </a:r>
            <a:r>
              <a:rPr lang="ru-RU" dirty="0"/>
              <a:t> &lt; </a:t>
            </a:r>
            <a:r>
              <a:rPr lang="ru-RU" dirty="0">
                <a:solidFill>
                  <a:srgbClr val="FFC000"/>
                </a:solidFill>
              </a:rPr>
              <a:t>2</a:t>
            </a:r>
            <a:r>
              <a:rPr lang="ru-RU" dirty="0"/>
              <a:t> // ложь</a:t>
            </a:r>
          </a:p>
        </p:txBody>
      </p:sp>
    </p:spTree>
    <p:extLst>
      <p:ext uri="{BB962C8B-B14F-4D97-AF65-F5344CB8AC3E}">
        <p14:creationId xmlns:p14="http://schemas.microsoft.com/office/powerpoint/2010/main" val="30793602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Тонкости сравнения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272257"/>
            <a:ext cx="7946571" cy="349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dirty="0">
                <a:latin typeface="Roboto"/>
                <a:ea typeface="Roboto"/>
              </a:rPr>
              <a:t>Две </a:t>
            </a:r>
            <a:r>
              <a:rPr lang="ru-RU" sz="1600" b="1" dirty="0">
                <a:latin typeface="Roboto"/>
                <a:ea typeface="Roboto"/>
              </a:rPr>
              <a:t>строки</a:t>
            </a:r>
            <a:r>
              <a:rPr lang="ru-RU" sz="1600" dirty="0">
                <a:latin typeface="Roboto"/>
                <a:ea typeface="Roboto"/>
              </a:rPr>
              <a:t> строго равны только в том случае, если они имеют одинаковую длину, и те же символы в одинаковой последовательности и соответствующих позициях.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endParaRPr lang="ru-RU" sz="800" dirty="0">
              <a:latin typeface="Roboto"/>
              <a:ea typeface="Roboto"/>
            </a:endParaRP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dirty="0">
                <a:latin typeface="Roboto"/>
                <a:ea typeface="Roboto"/>
              </a:rPr>
              <a:t>Два </a:t>
            </a:r>
            <a:r>
              <a:rPr lang="ru-RU" sz="1600" b="1" dirty="0">
                <a:latin typeface="Roboto"/>
                <a:ea typeface="Roboto"/>
              </a:rPr>
              <a:t>числа</a:t>
            </a:r>
            <a:r>
              <a:rPr lang="ru-RU" sz="1600" dirty="0">
                <a:latin typeface="Roboto"/>
                <a:ea typeface="Roboto"/>
              </a:rPr>
              <a:t> строго равны в том случае, если они численно равны.  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endParaRPr lang="ru-RU" sz="800" dirty="0">
              <a:latin typeface="Roboto"/>
              <a:ea typeface="Roboto"/>
            </a:endParaRP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dirty="0" err="1">
                <a:solidFill>
                  <a:srgbClr val="0070C0"/>
                </a:solidFill>
                <a:latin typeface="Roboto"/>
                <a:ea typeface="Roboto"/>
              </a:rPr>
              <a:t>NaN</a:t>
            </a:r>
            <a:r>
              <a:rPr lang="ru-RU" sz="1600" dirty="0">
                <a:latin typeface="Roboto"/>
                <a:ea typeface="Roboto"/>
              </a:rPr>
              <a:t> не равно ничему, в том числе и </a:t>
            </a:r>
            <a:r>
              <a:rPr lang="ru-RU" sz="1600" dirty="0" err="1">
                <a:solidFill>
                  <a:srgbClr val="0070C0"/>
                </a:solidFill>
                <a:latin typeface="Roboto"/>
                <a:ea typeface="Roboto"/>
              </a:rPr>
              <a:t>NaN</a:t>
            </a:r>
            <a:r>
              <a:rPr lang="ru-RU" sz="1600" dirty="0">
                <a:latin typeface="Roboto"/>
                <a:ea typeface="Roboto"/>
              </a:rPr>
              <a:t>. 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endParaRPr lang="ru-RU" sz="800" dirty="0">
              <a:latin typeface="Roboto"/>
              <a:ea typeface="Roboto"/>
            </a:endParaRP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b="1" dirty="0">
                <a:latin typeface="Roboto"/>
                <a:ea typeface="Roboto"/>
              </a:rPr>
              <a:t>Нули</a:t>
            </a:r>
            <a:r>
              <a:rPr lang="ru-RU" sz="1600" dirty="0">
                <a:latin typeface="Roboto"/>
                <a:ea typeface="Roboto"/>
              </a:rPr>
              <a:t> с положительным и отрицательным знаком </a:t>
            </a:r>
            <a:r>
              <a:rPr lang="ru-RU" sz="1600" b="1" dirty="0">
                <a:latin typeface="Roboto"/>
                <a:ea typeface="Roboto"/>
              </a:rPr>
              <a:t>равны</a:t>
            </a:r>
            <a:r>
              <a:rPr lang="ru-RU" sz="1600" dirty="0">
                <a:latin typeface="Roboto"/>
                <a:ea typeface="Roboto"/>
              </a:rPr>
              <a:t>.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endParaRPr lang="ru-RU" sz="800" dirty="0">
              <a:latin typeface="Roboto"/>
              <a:ea typeface="Roboto"/>
            </a:endParaRP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dirty="0">
                <a:latin typeface="Roboto"/>
                <a:ea typeface="Roboto"/>
              </a:rPr>
              <a:t>Два логических значения (</a:t>
            </a:r>
            <a:r>
              <a:rPr lang="ru-RU" sz="1600" dirty="0" err="1">
                <a:solidFill>
                  <a:srgbClr val="0070C0"/>
                </a:solidFill>
                <a:latin typeface="Roboto"/>
                <a:ea typeface="Roboto"/>
              </a:rPr>
              <a:t>boolean</a:t>
            </a:r>
            <a:r>
              <a:rPr lang="ru-RU" sz="1600" dirty="0">
                <a:latin typeface="Roboto"/>
                <a:ea typeface="Roboto"/>
              </a:rPr>
              <a:t>) равны только в том случае, если они оба истинны (</a:t>
            </a:r>
            <a:r>
              <a:rPr lang="ru-RU" sz="1600" dirty="0">
                <a:solidFill>
                  <a:srgbClr val="0070C0"/>
                </a:solidFill>
                <a:latin typeface="Roboto"/>
                <a:ea typeface="Roboto"/>
              </a:rPr>
              <a:t>true</a:t>
            </a:r>
            <a:r>
              <a:rPr lang="ru-RU" sz="1600" dirty="0">
                <a:latin typeface="Roboto"/>
                <a:ea typeface="Roboto"/>
              </a:rPr>
              <a:t>) или ложны (</a:t>
            </a:r>
            <a:r>
              <a:rPr lang="ru-RU" sz="1600" dirty="0">
                <a:solidFill>
                  <a:srgbClr val="0070C0"/>
                </a:solidFill>
                <a:latin typeface="Roboto"/>
                <a:ea typeface="Roboto"/>
              </a:rPr>
              <a:t>false</a:t>
            </a:r>
            <a:r>
              <a:rPr lang="ru-RU" sz="1600" dirty="0">
                <a:latin typeface="Roboto"/>
                <a:ea typeface="Roboto"/>
              </a:rPr>
              <a:t>).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endParaRPr lang="ru-RU" sz="800" dirty="0">
              <a:latin typeface="Roboto"/>
              <a:ea typeface="Roboto"/>
            </a:endParaRP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600" dirty="0">
                <a:latin typeface="Roboto"/>
                <a:ea typeface="Roboto"/>
              </a:rPr>
              <a:t>Виды </a:t>
            </a:r>
            <a:r>
              <a:rPr lang="ru-RU" sz="1600" dirty="0" err="1">
                <a:solidFill>
                  <a:srgbClr val="0070C0"/>
                </a:solidFill>
                <a:latin typeface="Roboto"/>
                <a:ea typeface="Roboto"/>
              </a:rPr>
              <a:t>null</a:t>
            </a:r>
            <a:r>
              <a:rPr lang="ru-RU" sz="1600" dirty="0">
                <a:solidFill>
                  <a:srgbClr val="0070C0"/>
                </a:solidFill>
                <a:latin typeface="Roboto"/>
                <a:ea typeface="Roboto"/>
              </a:rPr>
              <a:t> </a:t>
            </a:r>
            <a:r>
              <a:rPr lang="ru-RU" sz="1600" dirty="0">
                <a:latin typeface="Roboto"/>
                <a:ea typeface="Roboto"/>
              </a:rPr>
              <a:t>и </a:t>
            </a:r>
            <a:r>
              <a:rPr lang="ru-RU" sz="1600" dirty="0" err="1">
                <a:solidFill>
                  <a:srgbClr val="0070C0"/>
                </a:solidFill>
                <a:latin typeface="Roboto"/>
                <a:ea typeface="Roboto"/>
              </a:rPr>
              <a:t>undefined</a:t>
            </a:r>
            <a:r>
              <a:rPr lang="ru-RU" sz="1600" dirty="0">
                <a:latin typeface="Roboto"/>
                <a:ea typeface="Roboto"/>
              </a:rPr>
              <a:t> </a:t>
            </a:r>
            <a:r>
              <a:rPr lang="ru-RU" sz="1600" b="1" dirty="0">
                <a:latin typeface="Roboto"/>
                <a:ea typeface="Roboto"/>
              </a:rPr>
              <a:t>равны</a:t>
            </a:r>
            <a:r>
              <a:rPr lang="ru-RU" sz="1600" dirty="0">
                <a:latin typeface="Roboto"/>
                <a:ea typeface="Roboto"/>
              </a:rPr>
              <a:t> себе как в строгом сравнении, так и в абстрактном.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GB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738679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890033" y="4599931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801486" y="975212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spcBef>
                <a:spcPts val="360"/>
              </a:spcBef>
              <a:buSzPts val="2000"/>
            </a:pPr>
            <a:r>
              <a:rPr lang="ru-RU" sz="4000" b="1" dirty="0">
                <a:latin typeface="Roboto"/>
                <a:ea typeface="Roboto"/>
                <a:cs typeface="Roboto"/>
                <a:sym typeface="Roboto"/>
              </a:rPr>
              <a:t>Осторожно! </a:t>
            </a:r>
            <a:br>
              <a:rPr lang="ru-RU" sz="40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latin typeface="Roboto"/>
                <a:ea typeface="Roboto"/>
                <a:cs typeface="Roboto"/>
                <a:sym typeface="Roboto"/>
              </a:rPr>
              <a:t>Сравнение строк!</a:t>
            </a:r>
          </a:p>
        </p:txBody>
      </p:sp>
      <p:sp>
        <p:nvSpPr>
          <p:cNvPr id="221" name="Shape 221"/>
          <p:cNvSpPr/>
          <p:nvPr/>
        </p:nvSpPr>
        <p:spPr>
          <a:xfrm>
            <a:off x="503238" y="2972533"/>
            <a:ext cx="365400" cy="3654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5998594" y="4607540"/>
            <a:ext cx="2714598" cy="1729405"/>
          </a:xfrm>
          <a:prstGeom prst="rect">
            <a:avLst/>
          </a:prstGeom>
          <a:solidFill>
            <a:schemeClr val="lt1"/>
          </a:solidFill>
          <a:ln w="38100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'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Б' &gt; 'А’   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//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true</a:t>
            </a:r>
            <a:endParaRPr lang="ru-RU" dirty="0">
              <a:solidFill>
                <a:srgbClr val="262626"/>
              </a:solidFill>
              <a:latin typeface="Roboto"/>
              <a:ea typeface="Roboto"/>
            </a:endParaRP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'а' &gt; 'Я’   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//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true</a:t>
            </a:r>
            <a:endParaRPr lang="ru-RU" dirty="0">
              <a:solidFill>
                <a:srgbClr val="262626"/>
              </a:solidFill>
              <a:latin typeface="Roboto"/>
              <a:ea typeface="Roboto"/>
            </a:endParaRP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'Банан' &gt; 'Анна’    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//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true</a:t>
            </a:r>
            <a:endParaRPr lang="ru-RU" dirty="0">
              <a:solidFill>
                <a:srgbClr val="262626"/>
              </a:solidFill>
              <a:latin typeface="Roboto"/>
              <a:ea typeface="Roboto"/>
            </a:endParaRP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'Вася' &gt; 'Ваня’       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//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true</a:t>
            </a:r>
            <a:endParaRPr lang="ru-RU" dirty="0">
              <a:solidFill>
                <a:srgbClr val="262626"/>
              </a:solidFill>
              <a:latin typeface="Roboto"/>
              <a:ea typeface="Roboto"/>
            </a:endParaRP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'Привет' &gt; '</a:t>
            </a:r>
            <a:r>
              <a:rPr lang="ru-RU" dirty="0" err="1">
                <a:solidFill>
                  <a:srgbClr val="00B050"/>
                </a:solidFill>
                <a:latin typeface="Roboto"/>
                <a:ea typeface="Roboto"/>
              </a:rPr>
              <a:t>Прив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’   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//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true</a:t>
            </a:r>
            <a:endParaRPr dirty="0">
              <a:solidFill>
                <a:srgbClr val="262626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224600" y="2172893"/>
            <a:ext cx="7835893" cy="198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Строки сравниваются </a:t>
            </a:r>
            <a:r>
              <a:rPr lang="ru-RU" b="1" dirty="0">
                <a:solidFill>
                  <a:srgbClr val="262626"/>
                </a:solidFill>
                <a:latin typeface="Roboto"/>
                <a:ea typeface="Roboto"/>
              </a:rPr>
              <a:t>побуквенно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. У каждого символа – свой номер (код). JavaScript использует кодировку 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Unicode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Сравниваются </a:t>
            </a:r>
            <a:r>
              <a:rPr lang="ru-RU" b="1" dirty="0">
                <a:solidFill>
                  <a:srgbClr val="262626"/>
                </a:solidFill>
                <a:latin typeface="Roboto"/>
                <a:ea typeface="Roboto"/>
              </a:rPr>
              <a:t>численные коды символов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В кодировке Unicode обычно </a:t>
            </a:r>
            <a:r>
              <a:rPr lang="ru-RU" b="1" dirty="0">
                <a:solidFill>
                  <a:srgbClr val="262626"/>
                </a:solidFill>
                <a:latin typeface="Roboto"/>
                <a:ea typeface="Roboto"/>
              </a:rPr>
              <a:t>код у строчной буквы больше, чем у прописной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262626"/>
                </a:solidFill>
                <a:latin typeface="Roboto"/>
                <a:ea typeface="Roboto"/>
              </a:rPr>
              <a:t>Поэтому регистр имеет значение.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07000" y="1385757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07000" y="1372706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99C11D-3A28-B946-A150-A26BFCF7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85" y="2898602"/>
            <a:ext cx="507129" cy="389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2FB75-CD6C-0A4E-93C2-BF93B6FCEE60}"/>
              </a:ext>
            </a:extLst>
          </p:cNvPr>
          <p:cNvSpPr txBox="1"/>
          <p:nvPr/>
        </p:nvSpPr>
        <p:spPr>
          <a:xfrm>
            <a:off x="868637" y="4633129"/>
            <a:ext cx="495050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Если первая буква первой строки больше – значит первая строка больше, независимо от остальных символов.</a:t>
            </a:r>
          </a:p>
          <a:p>
            <a:pPr>
              <a:buClr>
                <a:srgbClr val="C00000"/>
              </a:buClr>
              <a:buSzPct val="130000"/>
            </a:pPr>
            <a:endParaRPr lang="ru-RU" sz="800" dirty="0">
              <a:solidFill>
                <a:srgbClr val="262626"/>
              </a:solidFill>
              <a:latin typeface="Roboto"/>
              <a:ea typeface="Roboto"/>
            </a:endParaRPr>
          </a:p>
          <a:p>
            <a:pPr marL="285750" indent="-285750">
              <a:buClr>
                <a:srgbClr val="C00000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Если одинаковы – сравнение идёт дальше.</a:t>
            </a:r>
          </a:p>
          <a:p>
            <a:pPr>
              <a:buClr>
                <a:srgbClr val="C00000"/>
              </a:buClr>
              <a:buSzPct val="130000"/>
            </a:pPr>
            <a:endParaRPr lang="ru-RU" sz="800" dirty="0">
              <a:solidFill>
                <a:srgbClr val="262626"/>
              </a:solidFill>
              <a:latin typeface="Roboto"/>
              <a:ea typeface="Roboto"/>
            </a:endParaRPr>
          </a:p>
          <a:p>
            <a:pPr marL="285750" indent="-285750">
              <a:buClr>
                <a:srgbClr val="C00000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Любая буква больше отсутствия буквы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1919427"/>
            <a:ext cx="7344900" cy="57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latin typeface="Roboto"/>
                <a:ea typeface="Roboto"/>
              </a:rPr>
              <a:t>Оператор </a:t>
            </a:r>
            <a:r>
              <a:rPr lang="en-GB" sz="2000" b="1" dirty="0">
                <a:latin typeface="Roboto"/>
                <a:ea typeface="Roboto"/>
              </a:rPr>
              <a:t>if/else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224600" y="2623032"/>
            <a:ext cx="7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if </a:t>
            </a:r>
            <a:r>
              <a:rPr lang="en" dirty="0">
                <a:latin typeface="Roboto"/>
                <a:ea typeface="Roboto"/>
              </a:rPr>
              <a:t>(</a:t>
            </a:r>
            <a:r>
              <a:rPr lang="ru-RU" dirty="0">
                <a:latin typeface="Roboto"/>
                <a:ea typeface="Roboto"/>
              </a:rPr>
              <a:t>условие</a:t>
            </a:r>
            <a:r>
              <a:rPr lang="en" dirty="0">
                <a:latin typeface="Roboto"/>
                <a:ea typeface="Roboto"/>
              </a:rPr>
              <a:t>) 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код, который выполняется, если условие истинно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} </a:t>
            </a: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else </a:t>
            </a:r>
            <a:r>
              <a:rPr lang="en" dirty="0">
                <a:latin typeface="Roboto"/>
                <a:ea typeface="Roboto"/>
              </a:rPr>
              <a:t>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</a:t>
            </a:r>
            <a:r>
              <a:rPr lang="ru-RU" dirty="0">
                <a:latin typeface="Roboto"/>
                <a:ea typeface="Roboto"/>
              </a:rPr>
              <a:t>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код, который выполняется, в противном случае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}</a:t>
            </a:r>
            <a:endParaRPr lang="ru-RU" dirty="0">
              <a:latin typeface="Roboto"/>
              <a:ea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34413" y="2071249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910079" y="1246674"/>
            <a:ext cx="8190600" cy="66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 algn="l">
              <a:spcBef>
                <a:spcPts val="360"/>
              </a:spcBef>
              <a:buSzPts val="2000"/>
            </a:pPr>
            <a:r>
              <a:rPr lang="ru-RU" sz="3600" b="1" dirty="0">
                <a:latin typeface="Roboto"/>
                <a:ea typeface="Roboto"/>
                <a:cs typeface="Roboto"/>
                <a:sym typeface="Roboto"/>
              </a:rPr>
              <a:t>Условные операторы</a:t>
            </a:r>
          </a:p>
        </p:txBody>
      </p:sp>
      <p:sp>
        <p:nvSpPr>
          <p:cNvPr id="22" name="Shape 207">
            <a:extLst>
              <a:ext uri="{FF2B5EF4-FFF2-40B4-BE49-F238E27FC236}">
                <a16:creationId xmlns:a16="http://schemas.microsoft.com/office/drawing/2014/main" id="{0CFD6B9A-1924-1B4B-AA9B-C6D18BD884DD}"/>
              </a:ext>
            </a:extLst>
          </p:cNvPr>
          <p:cNvSpPr/>
          <p:nvPr/>
        </p:nvSpPr>
        <p:spPr>
          <a:xfrm>
            <a:off x="534413" y="4055352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94">
            <a:extLst>
              <a:ext uri="{FF2B5EF4-FFF2-40B4-BE49-F238E27FC236}">
                <a16:creationId xmlns:a16="http://schemas.microsoft.com/office/drawing/2014/main" id="{1FF8CB93-82CD-1B4C-A7B4-3764BB22D9B1}"/>
              </a:ext>
            </a:extLst>
          </p:cNvPr>
          <p:cNvSpPr txBox="1"/>
          <p:nvPr/>
        </p:nvSpPr>
        <p:spPr>
          <a:xfrm>
            <a:off x="1016512" y="3890725"/>
            <a:ext cx="7344900" cy="57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latin typeface="Roboto"/>
                <a:ea typeface="Roboto"/>
              </a:rPr>
              <a:t>Оператор </a:t>
            </a:r>
            <a:r>
              <a:rPr lang="en-GB" sz="2000" b="1" dirty="0">
                <a:latin typeface="Roboto"/>
                <a:ea typeface="Roboto"/>
              </a:rPr>
              <a:t>else</a:t>
            </a:r>
            <a:r>
              <a:rPr lang="ru-RU" sz="2000" b="1" dirty="0">
                <a:latin typeface="Roboto"/>
                <a:ea typeface="Roboto"/>
              </a:rPr>
              <a:t> </a:t>
            </a:r>
            <a:r>
              <a:rPr lang="en-GB" sz="2000" b="1" dirty="0">
                <a:latin typeface="Roboto"/>
                <a:ea typeface="Roboto"/>
              </a:rPr>
              <a:t>if</a:t>
            </a:r>
          </a:p>
        </p:txBody>
      </p:sp>
      <p:sp>
        <p:nvSpPr>
          <p:cNvPr id="24" name="Shape 197">
            <a:extLst>
              <a:ext uri="{FF2B5EF4-FFF2-40B4-BE49-F238E27FC236}">
                <a16:creationId xmlns:a16="http://schemas.microsoft.com/office/drawing/2014/main" id="{AFDFF55D-2D92-4642-91D0-8EF94D75D027}"/>
              </a:ext>
            </a:extLst>
          </p:cNvPr>
          <p:cNvSpPr txBox="1"/>
          <p:nvPr/>
        </p:nvSpPr>
        <p:spPr>
          <a:xfrm>
            <a:off x="1224600" y="4463536"/>
            <a:ext cx="7344900" cy="215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if </a:t>
            </a:r>
            <a:r>
              <a:rPr lang="en" dirty="0">
                <a:latin typeface="Roboto"/>
                <a:ea typeface="Roboto"/>
              </a:rPr>
              <a:t>(</a:t>
            </a:r>
            <a:r>
              <a:rPr lang="ru-RU" dirty="0">
                <a:latin typeface="Roboto"/>
                <a:ea typeface="Roboto"/>
              </a:rPr>
              <a:t>условие 1</a:t>
            </a:r>
            <a:r>
              <a:rPr lang="en" dirty="0">
                <a:latin typeface="Roboto"/>
                <a:ea typeface="Roboto"/>
              </a:rPr>
              <a:t>) 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код, который выполняется, если условие 1 истинно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} </a:t>
            </a: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else</a:t>
            </a:r>
            <a:r>
              <a:rPr lang="ru-RU" dirty="0">
                <a:solidFill>
                  <a:srgbClr val="7030A0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7030A0"/>
                </a:solidFill>
                <a:latin typeface="Roboto"/>
                <a:ea typeface="Roboto"/>
              </a:rPr>
              <a:t>if 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(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</a:rPr>
              <a:t>условие 2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)</a:t>
            </a:r>
            <a:r>
              <a:rPr lang="en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" dirty="0">
                <a:latin typeface="Roboto"/>
                <a:ea typeface="Roboto"/>
              </a:rPr>
              <a:t>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</a:t>
            </a:r>
            <a:r>
              <a:rPr lang="ru-RU" dirty="0">
                <a:latin typeface="Roboto"/>
                <a:ea typeface="Roboto"/>
              </a:rPr>
              <a:t>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код, который выполняется, если условие 2 истинно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}</a:t>
            </a:r>
            <a:r>
              <a:rPr lang="ru-RU" dirty="0">
                <a:latin typeface="Roboto"/>
                <a:ea typeface="Roboto"/>
              </a:rPr>
              <a:t> </a:t>
            </a: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else</a:t>
            </a:r>
            <a:r>
              <a:rPr lang="ru-RU" dirty="0">
                <a:solidFill>
                  <a:srgbClr val="7030A0"/>
                </a:solidFill>
                <a:latin typeface="Roboto"/>
                <a:ea typeface="Roboto"/>
              </a:rPr>
              <a:t> </a:t>
            </a:r>
            <a:r>
              <a:rPr lang="en-GB" dirty="0">
                <a:solidFill>
                  <a:srgbClr val="7030A0"/>
                </a:solidFill>
                <a:latin typeface="Roboto"/>
                <a:ea typeface="Roboto"/>
              </a:rPr>
              <a:t>if 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(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</a:rPr>
              <a:t>условие 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</a:rPr>
              <a:t>n)</a:t>
            </a:r>
            <a:r>
              <a:rPr lang="en" dirty="0">
                <a:solidFill>
                  <a:schemeClr val="tx1"/>
                </a:solidFill>
                <a:latin typeface="Roboto"/>
                <a:ea typeface="Roboto"/>
              </a:rPr>
              <a:t> </a:t>
            </a:r>
            <a:r>
              <a:rPr lang="en" dirty="0">
                <a:latin typeface="Roboto"/>
                <a:ea typeface="Roboto"/>
              </a:rPr>
              <a:t>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</a:t>
            </a:r>
            <a:r>
              <a:rPr lang="ru-RU" dirty="0">
                <a:latin typeface="Roboto"/>
                <a:ea typeface="Roboto"/>
              </a:rPr>
              <a:t>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код, который выполняется, если условие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n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 истинно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}</a:t>
            </a:r>
            <a:endParaRPr lang="ru-RU" dirty="0">
              <a:latin typeface="Roboto"/>
              <a:ea typeface="Roboto"/>
              <a:sym typeface="Roboto"/>
            </a:endParaRPr>
          </a:p>
          <a:p>
            <a:pPr lvl="0">
              <a:spcBef>
                <a:spcPts val="360"/>
              </a:spcBef>
              <a:buSzPts val="2000"/>
            </a:pPr>
            <a:endParaRPr lang="ru-RU" dirty="0">
              <a:latin typeface="Roboto"/>
              <a:ea typeface="Roboto"/>
              <a:sym typeface="Roboto"/>
            </a:endParaRPr>
          </a:p>
        </p:txBody>
      </p:sp>
      <p:sp>
        <p:nvSpPr>
          <p:cNvPr id="11" name="Ромб 2">
            <a:extLst>
              <a:ext uri="{FF2B5EF4-FFF2-40B4-BE49-F238E27FC236}">
                <a16:creationId xmlns:a16="http://schemas.microsoft.com/office/drawing/2014/main" id="{D13F279C-5FC1-8E44-838A-9ED2A3880BB6}"/>
              </a:ext>
            </a:extLst>
          </p:cNvPr>
          <p:cNvSpPr/>
          <p:nvPr/>
        </p:nvSpPr>
        <p:spPr>
          <a:xfrm>
            <a:off x="7145316" y="1888582"/>
            <a:ext cx="1561931" cy="718233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2" name="Прямая со стрелкой 5">
            <a:extLst>
              <a:ext uri="{FF2B5EF4-FFF2-40B4-BE49-F238E27FC236}">
                <a16:creationId xmlns:a16="http://schemas.microsoft.com/office/drawing/2014/main" id="{8C242B68-A0C7-CB49-A282-18F23584F8C1}"/>
              </a:ext>
            </a:extLst>
          </p:cNvPr>
          <p:cNvCxnSpPr>
            <a:endCxn id="11" idx="0"/>
          </p:cNvCxnSpPr>
          <p:nvPr/>
        </p:nvCxnSpPr>
        <p:spPr>
          <a:xfrm>
            <a:off x="7926281" y="1527108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8">
            <a:extLst>
              <a:ext uri="{FF2B5EF4-FFF2-40B4-BE49-F238E27FC236}">
                <a16:creationId xmlns:a16="http://schemas.microsoft.com/office/drawing/2014/main" id="{5D63203F-AFAB-4E46-BCFA-20D3267DB23D}"/>
              </a:ext>
            </a:extLst>
          </p:cNvPr>
          <p:cNvCxnSpPr/>
          <p:nvPr/>
        </p:nvCxnSpPr>
        <p:spPr>
          <a:xfrm>
            <a:off x="7926281" y="2606816"/>
            <a:ext cx="0" cy="133256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кругленный прямоугольник 9">
            <a:extLst>
              <a:ext uri="{FF2B5EF4-FFF2-40B4-BE49-F238E27FC236}">
                <a16:creationId xmlns:a16="http://schemas.microsoft.com/office/drawing/2014/main" id="{606604EB-1359-B149-8A12-2023159B27A1}"/>
              </a:ext>
            </a:extLst>
          </p:cNvPr>
          <p:cNvSpPr/>
          <p:nvPr/>
        </p:nvSpPr>
        <p:spPr>
          <a:xfrm>
            <a:off x="5980987" y="2696888"/>
            <a:ext cx="1323670" cy="3873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9B8E087B-5E12-254D-A4FA-B92B8EA46E0D}"/>
              </a:ext>
            </a:extLst>
          </p:cNvPr>
          <p:cNvCxnSpPr>
            <a:stCxn id="11" idx="1"/>
            <a:endCxn id="14" idx="0"/>
          </p:cNvCxnSpPr>
          <p:nvPr/>
        </p:nvCxnSpPr>
        <p:spPr>
          <a:xfrm rot="10800000" flipV="1">
            <a:off x="6642822" y="2247698"/>
            <a:ext cx="502494" cy="44918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3">
            <a:extLst>
              <a:ext uri="{FF2B5EF4-FFF2-40B4-BE49-F238E27FC236}">
                <a16:creationId xmlns:a16="http://schemas.microsoft.com/office/drawing/2014/main" id="{A52E400C-03E1-3047-A07E-9D37196FE821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7057922" y="2669138"/>
            <a:ext cx="441788" cy="1271988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9D0E34-45A1-A248-8F43-32F6B0E9BB82}"/>
              </a:ext>
            </a:extLst>
          </p:cNvPr>
          <p:cNvSpPr txBox="1"/>
          <p:nvPr/>
        </p:nvSpPr>
        <p:spPr>
          <a:xfrm>
            <a:off x="6642500" y="1939920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220DC-0325-BD4B-9373-080442D2F474}"/>
              </a:ext>
            </a:extLst>
          </p:cNvPr>
          <p:cNvSpPr txBox="1"/>
          <p:nvPr/>
        </p:nvSpPr>
        <p:spPr>
          <a:xfrm>
            <a:off x="7937753" y="2606816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44089-9704-1B4E-8B74-61E46388B041}"/>
              </a:ext>
            </a:extLst>
          </p:cNvPr>
          <p:cNvSpPr txBox="1"/>
          <p:nvPr/>
        </p:nvSpPr>
        <p:spPr>
          <a:xfrm>
            <a:off x="7462996" y="2075522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937F8F-CDC9-1041-AFA5-50E35945D9B1}"/>
              </a:ext>
            </a:extLst>
          </p:cNvPr>
          <p:cNvSpPr txBox="1"/>
          <p:nvPr/>
        </p:nvSpPr>
        <p:spPr>
          <a:xfrm>
            <a:off x="6010871" y="2733586"/>
            <a:ext cx="1242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sz="1100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21" name="Ромб 2">
            <a:extLst>
              <a:ext uri="{FF2B5EF4-FFF2-40B4-BE49-F238E27FC236}">
                <a16:creationId xmlns:a16="http://schemas.microsoft.com/office/drawing/2014/main" id="{FF564CBF-083B-044B-817A-0105FA15F76A}"/>
              </a:ext>
            </a:extLst>
          </p:cNvPr>
          <p:cNvSpPr/>
          <p:nvPr/>
        </p:nvSpPr>
        <p:spPr>
          <a:xfrm>
            <a:off x="7436702" y="4357425"/>
            <a:ext cx="1561931" cy="718233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25" name="Прямая со стрелкой 5">
            <a:extLst>
              <a:ext uri="{FF2B5EF4-FFF2-40B4-BE49-F238E27FC236}">
                <a16:creationId xmlns:a16="http://schemas.microsoft.com/office/drawing/2014/main" id="{428E8933-05FF-0F43-ACC8-489D648BDDF8}"/>
              </a:ext>
            </a:extLst>
          </p:cNvPr>
          <p:cNvCxnSpPr>
            <a:endCxn id="21" idx="0"/>
          </p:cNvCxnSpPr>
          <p:nvPr/>
        </p:nvCxnSpPr>
        <p:spPr>
          <a:xfrm>
            <a:off x="8217667" y="3995951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8">
            <a:extLst>
              <a:ext uri="{FF2B5EF4-FFF2-40B4-BE49-F238E27FC236}">
                <a16:creationId xmlns:a16="http://schemas.microsoft.com/office/drawing/2014/main" id="{E34B51C4-4833-D947-9794-9BB0163D018F}"/>
              </a:ext>
            </a:extLst>
          </p:cNvPr>
          <p:cNvCxnSpPr>
            <a:stCxn id="21" idx="2"/>
            <a:endCxn id="33" idx="0"/>
          </p:cNvCxnSpPr>
          <p:nvPr/>
        </p:nvCxnSpPr>
        <p:spPr>
          <a:xfrm>
            <a:off x="8217668" y="5075658"/>
            <a:ext cx="1228" cy="43298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Скругленный прямоугольник 9">
            <a:extLst>
              <a:ext uri="{FF2B5EF4-FFF2-40B4-BE49-F238E27FC236}">
                <a16:creationId xmlns:a16="http://schemas.microsoft.com/office/drawing/2014/main" id="{853847FA-0C43-1945-A47D-79C2EE05615D}"/>
              </a:ext>
            </a:extLst>
          </p:cNvPr>
          <p:cNvSpPr/>
          <p:nvPr/>
        </p:nvSpPr>
        <p:spPr>
          <a:xfrm>
            <a:off x="6057856" y="5517341"/>
            <a:ext cx="1323670" cy="3873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28" name="Соединительная линия уступом 13">
            <a:extLst>
              <a:ext uri="{FF2B5EF4-FFF2-40B4-BE49-F238E27FC236}">
                <a16:creationId xmlns:a16="http://schemas.microsoft.com/office/drawing/2014/main" id="{7E94FBF2-6CB2-2F42-B3EF-4DD2BD3E95B1}"/>
              </a:ext>
            </a:extLst>
          </p:cNvPr>
          <p:cNvCxnSpPr>
            <a:stCxn id="27" idx="2"/>
          </p:cNvCxnSpPr>
          <p:nvPr/>
        </p:nvCxnSpPr>
        <p:spPr>
          <a:xfrm rot="16200000" flipH="1">
            <a:off x="7247784" y="5376597"/>
            <a:ext cx="441789" cy="1497975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D8074B-35CB-444F-A771-1C99F0B1973D}"/>
              </a:ext>
            </a:extLst>
          </p:cNvPr>
          <p:cNvSpPr txBox="1"/>
          <p:nvPr/>
        </p:nvSpPr>
        <p:spPr>
          <a:xfrm>
            <a:off x="6861143" y="4414227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695C3B-053E-9E47-8D03-F724E553C5D2}"/>
              </a:ext>
            </a:extLst>
          </p:cNvPr>
          <p:cNvSpPr txBox="1"/>
          <p:nvPr/>
        </p:nvSpPr>
        <p:spPr>
          <a:xfrm>
            <a:off x="8191817" y="5084351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376D8-B9A2-544C-A82B-F8C3E819329D}"/>
              </a:ext>
            </a:extLst>
          </p:cNvPr>
          <p:cNvSpPr txBox="1"/>
          <p:nvPr/>
        </p:nvSpPr>
        <p:spPr>
          <a:xfrm>
            <a:off x="7754382" y="4544365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BE060D-4BDA-2C45-9AC8-12D76D5F4EE3}"/>
              </a:ext>
            </a:extLst>
          </p:cNvPr>
          <p:cNvSpPr txBox="1"/>
          <p:nvPr/>
        </p:nvSpPr>
        <p:spPr>
          <a:xfrm>
            <a:off x="6122237" y="5554039"/>
            <a:ext cx="124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sz="1000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33" name="Скругленный прямоугольник 9">
            <a:extLst>
              <a:ext uri="{FF2B5EF4-FFF2-40B4-BE49-F238E27FC236}">
                <a16:creationId xmlns:a16="http://schemas.microsoft.com/office/drawing/2014/main" id="{44CA4221-A5A3-7A4D-8B80-734240B091D5}"/>
              </a:ext>
            </a:extLst>
          </p:cNvPr>
          <p:cNvSpPr/>
          <p:nvPr/>
        </p:nvSpPr>
        <p:spPr>
          <a:xfrm>
            <a:off x="7557061" y="5508647"/>
            <a:ext cx="1323670" cy="3873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C4055D-D33A-6C42-8E7E-1D2B4B340A51}"/>
              </a:ext>
            </a:extLst>
          </p:cNvPr>
          <p:cNvSpPr txBox="1"/>
          <p:nvPr/>
        </p:nvSpPr>
        <p:spPr>
          <a:xfrm>
            <a:off x="7597680" y="5545345"/>
            <a:ext cx="124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sz="1000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cxnSp>
        <p:nvCxnSpPr>
          <p:cNvPr id="35" name="Прямая со стрелкой 8">
            <a:extLst>
              <a:ext uri="{FF2B5EF4-FFF2-40B4-BE49-F238E27FC236}">
                <a16:creationId xmlns:a16="http://schemas.microsoft.com/office/drawing/2014/main" id="{DCDCFCBF-CF94-1447-8CE7-3C4918F7AAE7}"/>
              </a:ext>
            </a:extLst>
          </p:cNvPr>
          <p:cNvCxnSpPr>
            <a:stCxn id="33" idx="2"/>
          </p:cNvCxnSpPr>
          <p:nvPr/>
        </p:nvCxnSpPr>
        <p:spPr>
          <a:xfrm>
            <a:off x="8218896" y="5895997"/>
            <a:ext cx="0" cy="83783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>
            <a:extLst>
              <a:ext uri="{FF2B5EF4-FFF2-40B4-BE49-F238E27FC236}">
                <a16:creationId xmlns:a16="http://schemas.microsoft.com/office/drawing/2014/main" id="{F5626C28-DEBC-B64A-9B79-5057B81531A1}"/>
              </a:ext>
            </a:extLst>
          </p:cNvPr>
          <p:cNvCxnSpPr/>
          <p:nvPr/>
        </p:nvCxnSpPr>
        <p:spPr>
          <a:xfrm rot="10800000" flipV="1">
            <a:off x="6719690" y="4700184"/>
            <a:ext cx="717011" cy="80079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4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1919427"/>
            <a:ext cx="7344900" cy="57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  <a:buSzPts val="2000"/>
            </a:pPr>
            <a:r>
              <a:rPr lang="ru-RU" sz="2000" b="1" dirty="0">
                <a:latin typeface="Roboto"/>
                <a:ea typeface="Roboto"/>
              </a:rPr>
              <a:t>Оператор </a:t>
            </a:r>
            <a:r>
              <a:rPr lang="en-GB" sz="2000" b="1" dirty="0">
                <a:latin typeface="Roboto"/>
                <a:ea typeface="Roboto"/>
              </a:rPr>
              <a:t>switch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224600" y="2209507"/>
            <a:ext cx="7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" dirty="0">
                <a:solidFill>
                  <a:srgbClr val="7030A0"/>
                </a:solidFill>
                <a:latin typeface="Roboto"/>
                <a:ea typeface="Roboto"/>
              </a:rPr>
              <a:t>switch </a:t>
            </a:r>
            <a:r>
              <a:rPr lang="en" dirty="0">
                <a:latin typeface="Roboto"/>
                <a:ea typeface="Roboto"/>
              </a:rPr>
              <a:t>(</a:t>
            </a:r>
            <a:r>
              <a:rPr lang="ru-RU" dirty="0">
                <a:latin typeface="Roboto"/>
                <a:ea typeface="Roboto"/>
              </a:rPr>
              <a:t>выражение</a:t>
            </a:r>
            <a:r>
              <a:rPr lang="en" dirty="0">
                <a:latin typeface="Roboto"/>
                <a:ea typeface="Roboto"/>
              </a:rPr>
              <a:t>) {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</a:rPr>
              <a:t>инструкции</a:t>
            </a:r>
            <a:endParaRPr lang="en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</a:endParaRPr>
          </a:p>
          <a:p>
            <a:pPr lvl="0">
              <a:spcBef>
                <a:spcPts val="360"/>
              </a:spcBef>
              <a:buSzPts val="2000"/>
            </a:pPr>
            <a:r>
              <a:rPr lang="en" dirty="0">
                <a:latin typeface="Roboto"/>
                <a:ea typeface="Roboto"/>
              </a:rPr>
              <a:t>}</a:t>
            </a:r>
            <a:endParaRPr lang="ru-RU" dirty="0">
              <a:latin typeface="Roboto"/>
              <a:ea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34413" y="2071249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910079" y="1246674"/>
            <a:ext cx="8190600" cy="66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 algn="l">
              <a:spcBef>
                <a:spcPts val="360"/>
              </a:spcBef>
              <a:buSzPts val="2000"/>
            </a:pPr>
            <a:r>
              <a:rPr lang="ru-RU" sz="3600" b="1" dirty="0">
                <a:latin typeface="Roboto"/>
                <a:ea typeface="Roboto"/>
                <a:cs typeface="Roboto"/>
                <a:sym typeface="Roboto"/>
              </a:rPr>
              <a:t>Условные операторы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8E2A4-956B-FD45-9A90-78E0DDEE34A1}"/>
              </a:ext>
            </a:extLst>
          </p:cNvPr>
          <p:cNvSpPr txBox="1"/>
          <p:nvPr/>
        </p:nvSpPr>
        <p:spPr>
          <a:xfrm>
            <a:off x="717263" y="3499626"/>
            <a:ext cx="522087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7E489-57E3-AC45-8275-2A3A2B681D81}"/>
              </a:ext>
            </a:extLst>
          </p:cNvPr>
          <p:cNvSpPr txBox="1"/>
          <p:nvPr/>
        </p:nvSpPr>
        <p:spPr>
          <a:xfrm>
            <a:off x="558719" y="3225014"/>
            <a:ext cx="5324212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switch</a:t>
            </a:r>
            <a:r>
              <a:rPr lang="ru-RU" dirty="0"/>
              <a:t> (</a:t>
            </a:r>
            <a:r>
              <a:rPr lang="ru-RU" dirty="0" err="1"/>
              <a:t>n</a:t>
            </a:r>
            <a:r>
              <a:rPr lang="ru-RU" dirty="0"/>
              <a:t>) { </a:t>
            </a:r>
          </a:p>
          <a:p>
            <a:r>
              <a:rPr lang="ru-RU" dirty="0"/>
              <a:t>         </a:t>
            </a:r>
            <a:r>
              <a:rPr lang="ru-RU" dirty="0" err="1">
                <a:solidFill>
                  <a:srgbClr val="7030A0"/>
                </a:solidFill>
              </a:rPr>
              <a:t>case</a:t>
            </a:r>
            <a:r>
              <a:rPr lang="ru-RU" dirty="0">
                <a:solidFill>
                  <a:srgbClr val="7030A0"/>
                </a:solidFill>
              </a:rPr>
              <a:t> 1:</a:t>
            </a:r>
            <a:r>
              <a:rPr lang="ru-RU" dirty="0"/>
              <a:t>       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Выполняется, если </a:t>
            </a:r>
            <a:r>
              <a:rPr lang="ru-RU" dirty="0" err="1"/>
              <a:t>n</a:t>
            </a:r>
            <a:r>
              <a:rPr lang="ru-RU" dirty="0"/>
              <a:t> === 1 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// Выполнить блок 1 </a:t>
            </a:r>
          </a:p>
          <a:p>
            <a:r>
              <a:rPr lang="ru-RU" dirty="0"/>
              <a:t>                  </a:t>
            </a:r>
            <a:r>
              <a:rPr lang="ru-RU" dirty="0" err="1">
                <a:solidFill>
                  <a:srgbClr val="7030A0"/>
                </a:solidFill>
              </a:rPr>
              <a:t>break</a:t>
            </a:r>
            <a:r>
              <a:rPr lang="ru-RU" dirty="0"/>
              <a:t>;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Здесь остановиться </a:t>
            </a:r>
          </a:p>
          <a:p>
            <a:r>
              <a:rPr lang="ru-RU" dirty="0"/>
              <a:t>         </a:t>
            </a:r>
            <a:r>
              <a:rPr lang="ru-RU" dirty="0" err="1">
                <a:solidFill>
                  <a:srgbClr val="7030A0"/>
                </a:solidFill>
              </a:rPr>
              <a:t>case</a:t>
            </a:r>
            <a:r>
              <a:rPr lang="ru-RU" dirty="0">
                <a:solidFill>
                  <a:srgbClr val="7030A0"/>
                </a:solidFill>
              </a:rPr>
              <a:t> 2:</a:t>
            </a:r>
            <a:r>
              <a:rPr lang="ru-RU" dirty="0"/>
              <a:t>       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Выполняется, если </a:t>
            </a:r>
            <a:r>
              <a:rPr lang="ru-RU" dirty="0" err="1"/>
              <a:t>n</a:t>
            </a:r>
            <a:r>
              <a:rPr lang="ru-RU" dirty="0"/>
              <a:t> === 2 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// Выполнить блок 2 </a:t>
            </a:r>
          </a:p>
          <a:p>
            <a:r>
              <a:rPr lang="ru-RU" dirty="0"/>
              <a:t>                  </a:t>
            </a:r>
            <a:r>
              <a:rPr lang="ru-RU" dirty="0" err="1">
                <a:solidFill>
                  <a:srgbClr val="7030A0"/>
                </a:solidFill>
              </a:rPr>
              <a:t>break</a:t>
            </a:r>
            <a:r>
              <a:rPr lang="ru-RU" dirty="0"/>
              <a:t>;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Здесь остановиться </a:t>
            </a:r>
          </a:p>
          <a:p>
            <a:r>
              <a:rPr lang="ru-RU" dirty="0"/>
              <a:t>         </a:t>
            </a:r>
            <a:r>
              <a:rPr lang="ru-RU" dirty="0" err="1">
                <a:solidFill>
                  <a:srgbClr val="7030A0"/>
                </a:solidFill>
              </a:rPr>
              <a:t>case</a:t>
            </a:r>
            <a:r>
              <a:rPr lang="ru-RU" dirty="0">
                <a:solidFill>
                  <a:srgbClr val="7030A0"/>
                </a:solidFill>
              </a:rPr>
              <a:t> 3: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// Выполняется, если </a:t>
            </a:r>
            <a:r>
              <a:rPr lang="ru-RU" dirty="0" err="1"/>
              <a:t>n</a:t>
            </a:r>
            <a:r>
              <a:rPr lang="ru-RU" dirty="0"/>
              <a:t> === 3  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// Выполнить блок 3 </a:t>
            </a:r>
          </a:p>
          <a:p>
            <a:r>
              <a:rPr lang="ru-RU" dirty="0"/>
              <a:t>                  </a:t>
            </a:r>
            <a:r>
              <a:rPr lang="ru-RU" dirty="0" err="1">
                <a:solidFill>
                  <a:srgbClr val="7030A0"/>
                </a:solidFill>
              </a:rPr>
              <a:t>break</a:t>
            </a:r>
            <a:r>
              <a:rPr lang="ru-RU" dirty="0"/>
              <a:t>;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Здесь остановиться </a:t>
            </a:r>
          </a:p>
          <a:p>
            <a:r>
              <a:rPr lang="ru-RU" dirty="0"/>
              <a:t>         </a:t>
            </a:r>
            <a:r>
              <a:rPr lang="ru-RU" dirty="0" err="1">
                <a:solidFill>
                  <a:srgbClr val="7030A0"/>
                </a:solidFill>
              </a:rPr>
              <a:t>default</a:t>
            </a:r>
            <a:r>
              <a:rPr lang="ru-RU" dirty="0">
                <a:solidFill>
                  <a:srgbClr val="7030A0"/>
                </a:solidFill>
              </a:rPr>
              <a:t>:       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Если все остальное не подходит... 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// Выполнить блок 4 </a:t>
            </a:r>
          </a:p>
          <a:p>
            <a:r>
              <a:rPr lang="ru-RU" dirty="0">
                <a:solidFill>
                  <a:srgbClr val="7030A0"/>
                </a:solidFill>
              </a:rPr>
              <a:t>         </a:t>
            </a:r>
            <a:r>
              <a:rPr lang="ru-RU" dirty="0" err="1">
                <a:solidFill>
                  <a:srgbClr val="7030A0"/>
                </a:solidFill>
              </a:rPr>
              <a:t>break</a:t>
            </a:r>
            <a:r>
              <a:rPr lang="ru-RU" dirty="0"/>
              <a:t>;                   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Здесь остановиться </a:t>
            </a:r>
          </a:p>
          <a:p>
            <a:r>
              <a:rPr lang="ru-RU" dirty="0"/>
              <a:t>}</a:t>
            </a:r>
          </a:p>
        </p:txBody>
      </p:sp>
      <p:grpSp>
        <p:nvGrpSpPr>
          <p:cNvPr id="10" name="Group 20">
            <a:extLst>
              <a:ext uri="{FF2B5EF4-FFF2-40B4-BE49-F238E27FC236}">
                <a16:creationId xmlns:a16="http://schemas.microsoft.com/office/drawing/2014/main" id="{50D3A6AE-F227-6242-A9F7-4FECAE4AC290}"/>
              </a:ext>
            </a:extLst>
          </p:cNvPr>
          <p:cNvGrpSpPr/>
          <p:nvPr/>
        </p:nvGrpSpPr>
        <p:grpSpPr>
          <a:xfrm>
            <a:off x="5698455" y="2351110"/>
            <a:ext cx="1561931" cy="718233"/>
            <a:chOff x="2507324" y="3482724"/>
            <a:chExt cx="1561931" cy="718233"/>
          </a:xfrm>
        </p:grpSpPr>
        <p:sp>
          <p:nvSpPr>
            <p:cNvPr id="11" name="Ромб 2">
              <a:extLst>
                <a:ext uri="{FF2B5EF4-FFF2-40B4-BE49-F238E27FC236}">
                  <a16:creationId xmlns:a16="http://schemas.microsoft.com/office/drawing/2014/main" id="{A8500C40-4446-4F4F-8CF7-1D37593C8FBF}"/>
                </a:ext>
              </a:extLst>
            </p:cNvPr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8B93E8-EE51-D840-8EA1-897E46EB5F99}"/>
                </a:ext>
              </a:extLst>
            </p:cNvPr>
            <p:cNvSpPr txBox="1"/>
            <p:nvPr/>
          </p:nvSpPr>
          <p:spPr>
            <a:xfrm>
              <a:off x="2661197" y="3675254"/>
              <a:ext cx="1201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выражение</a:t>
              </a:r>
            </a:p>
          </p:txBody>
        </p:sp>
      </p:grpSp>
      <p:grpSp>
        <p:nvGrpSpPr>
          <p:cNvPr id="14" name="Group 23">
            <a:extLst>
              <a:ext uri="{FF2B5EF4-FFF2-40B4-BE49-F238E27FC236}">
                <a16:creationId xmlns:a16="http://schemas.microsoft.com/office/drawing/2014/main" id="{2672735B-80B9-3843-A3C6-C270D0C3C0CB}"/>
              </a:ext>
            </a:extLst>
          </p:cNvPr>
          <p:cNvGrpSpPr/>
          <p:nvPr/>
        </p:nvGrpSpPr>
        <p:grpSpPr>
          <a:xfrm>
            <a:off x="6069992" y="3302804"/>
            <a:ext cx="1778646" cy="387350"/>
            <a:chOff x="5112060" y="3071276"/>
            <a:chExt cx="1323670" cy="387350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DAF33C05-6861-3044-B6B3-51AC721B5D36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23D6FA-D11A-2740-8C47-415AEEED632D}"/>
                </a:ext>
              </a:extLst>
            </p:cNvPr>
            <p:cNvSpPr txBox="1"/>
            <p:nvPr/>
          </p:nvSpPr>
          <p:spPr>
            <a:xfrm>
              <a:off x="5144967" y="3111063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значение 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1”: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Group 32">
            <a:extLst>
              <a:ext uri="{FF2B5EF4-FFF2-40B4-BE49-F238E27FC236}">
                <a16:creationId xmlns:a16="http://schemas.microsoft.com/office/drawing/2014/main" id="{78BD4F34-9C80-2A4C-9BDF-7F342D82EE5D}"/>
              </a:ext>
            </a:extLst>
          </p:cNvPr>
          <p:cNvGrpSpPr/>
          <p:nvPr/>
        </p:nvGrpSpPr>
        <p:grpSpPr>
          <a:xfrm>
            <a:off x="7260386" y="3729940"/>
            <a:ext cx="1493591" cy="387350"/>
            <a:chOff x="5112060" y="3071276"/>
            <a:chExt cx="1323670" cy="387350"/>
          </a:xfrm>
        </p:grpSpPr>
        <p:sp>
          <p:nvSpPr>
            <p:cNvPr id="18" name="Скругленный прямоугольник 9">
              <a:extLst>
                <a:ext uri="{FF2B5EF4-FFF2-40B4-BE49-F238E27FC236}">
                  <a16:creationId xmlns:a16="http://schemas.microsoft.com/office/drawing/2014/main" id="{5ECF5E30-631C-2C4C-8871-BE378325AA86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A4C73E-DF17-D34A-A1DF-1B293F92191B}"/>
                </a:ext>
              </a:extLst>
            </p:cNvPr>
            <p:cNvSpPr txBox="1"/>
            <p:nvPr/>
          </p:nvSpPr>
          <p:spPr>
            <a:xfrm>
              <a:off x="5178855" y="3123823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0" name="Прямая со стрелкой 8">
            <a:extLst>
              <a:ext uri="{FF2B5EF4-FFF2-40B4-BE49-F238E27FC236}">
                <a16:creationId xmlns:a16="http://schemas.microsoft.com/office/drawing/2014/main" id="{48587083-6AB8-8447-A7BF-E0E37BF6C135}"/>
              </a:ext>
            </a:extLst>
          </p:cNvPr>
          <p:cNvCxnSpPr>
            <a:endCxn id="11" idx="0"/>
          </p:cNvCxnSpPr>
          <p:nvPr/>
        </p:nvCxnSpPr>
        <p:spPr>
          <a:xfrm>
            <a:off x="6479421" y="2094512"/>
            <a:ext cx="0" cy="25659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8">
            <a:extLst>
              <a:ext uri="{FF2B5EF4-FFF2-40B4-BE49-F238E27FC236}">
                <a16:creationId xmlns:a16="http://schemas.microsoft.com/office/drawing/2014/main" id="{11C6ADB1-7417-0341-A775-DF2D1D88D84A}"/>
              </a:ext>
            </a:extLst>
          </p:cNvPr>
          <p:cNvCxnSpPr/>
          <p:nvPr/>
        </p:nvCxnSpPr>
        <p:spPr>
          <a:xfrm>
            <a:off x="6470195" y="3077862"/>
            <a:ext cx="0" cy="21681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F78F51B-2847-6748-ADE0-6F083FBA413D}"/>
              </a:ext>
            </a:extLst>
          </p:cNvPr>
          <p:cNvGrpSpPr/>
          <p:nvPr/>
        </p:nvGrpSpPr>
        <p:grpSpPr>
          <a:xfrm>
            <a:off x="6063266" y="4292947"/>
            <a:ext cx="1778646" cy="387350"/>
            <a:chOff x="5112060" y="3071276"/>
            <a:chExt cx="1323670" cy="387350"/>
          </a:xfrm>
        </p:grpSpPr>
        <p:sp>
          <p:nvSpPr>
            <p:cNvPr id="23" name="Скругленный прямоугольник 9">
              <a:extLst>
                <a:ext uri="{FF2B5EF4-FFF2-40B4-BE49-F238E27FC236}">
                  <a16:creationId xmlns:a16="http://schemas.microsoft.com/office/drawing/2014/main" id="{E218B750-E5A7-D24E-A750-9429DED4167F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D436D2-2E58-A340-8CAA-48A3E8E2AB38}"/>
                </a:ext>
              </a:extLst>
            </p:cNvPr>
            <p:cNvSpPr txBox="1"/>
            <p:nvPr/>
          </p:nvSpPr>
          <p:spPr>
            <a:xfrm>
              <a:off x="5157685" y="3111062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значение 2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”: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Group 42">
            <a:extLst>
              <a:ext uri="{FF2B5EF4-FFF2-40B4-BE49-F238E27FC236}">
                <a16:creationId xmlns:a16="http://schemas.microsoft.com/office/drawing/2014/main" id="{DFE45D5A-CC87-B44D-AE85-331DE4DC8C4F}"/>
              </a:ext>
            </a:extLst>
          </p:cNvPr>
          <p:cNvGrpSpPr/>
          <p:nvPr/>
        </p:nvGrpSpPr>
        <p:grpSpPr>
          <a:xfrm>
            <a:off x="7253660" y="4720083"/>
            <a:ext cx="1493591" cy="387350"/>
            <a:chOff x="5112060" y="3071276"/>
            <a:chExt cx="1323670" cy="387350"/>
          </a:xfrm>
        </p:grpSpPr>
        <p:sp>
          <p:nvSpPr>
            <p:cNvPr id="26" name="Скругленный прямоугольник 9">
              <a:extLst>
                <a:ext uri="{FF2B5EF4-FFF2-40B4-BE49-F238E27FC236}">
                  <a16:creationId xmlns:a16="http://schemas.microsoft.com/office/drawing/2014/main" id="{C42D5922-F9E2-F342-8773-669648705464}"/>
                </a:ext>
              </a:extLst>
            </p:cNvPr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CD0D6B-E566-3746-B5AF-06743B14FADE}"/>
                </a:ext>
              </a:extLst>
            </p:cNvPr>
            <p:cNvSpPr txBox="1"/>
            <p:nvPr/>
          </p:nvSpPr>
          <p:spPr>
            <a:xfrm>
              <a:off x="5193297" y="3136879"/>
              <a:ext cx="1242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sz="1200" dirty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8" name="Прямая со стрелкой 8">
            <a:extLst>
              <a:ext uri="{FF2B5EF4-FFF2-40B4-BE49-F238E27FC236}">
                <a16:creationId xmlns:a16="http://schemas.microsoft.com/office/drawing/2014/main" id="{24F7EC9D-12DE-DD49-8E2A-7FF353F9BF4E}"/>
              </a:ext>
            </a:extLst>
          </p:cNvPr>
          <p:cNvCxnSpPr/>
          <p:nvPr/>
        </p:nvCxnSpPr>
        <p:spPr>
          <a:xfrm>
            <a:off x="6472578" y="3690154"/>
            <a:ext cx="0" cy="60279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8">
            <a:extLst>
              <a:ext uri="{FF2B5EF4-FFF2-40B4-BE49-F238E27FC236}">
                <a16:creationId xmlns:a16="http://schemas.microsoft.com/office/drawing/2014/main" id="{D8DF397D-94B8-EA4B-847E-EAED11E78BB9}"/>
              </a:ext>
            </a:extLst>
          </p:cNvPr>
          <p:cNvCxnSpPr/>
          <p:nvPr/>
        </p:nvCxnSpPr>
        <p:spPr>
          <a:xfrm>
            <a:off x="6470195" y="4680297"/>
            <a:ext cx="0" cy="76477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8">
            <a:extLst>
              <a:ext uri="{FF2B5EF4-FFF2-40B4-BE49-F238E27FC236}">
                <a16:creationId xmlns:a16="http://schemas.microsoft.com/office/drawing/2014/main" id="{C6F33B57-F523-C841-8E6D-4351ECD658BF}"/>
              </a:ext>
            </a:extLst>
          </p:cNvPr>
          <p:cNvCxnSpPr>
            <a:stCxn id="18" idx="3"/>
          </p:cNvCxnSpPr>
          <p:nvPr/>
        </p:nvCxnSpPr>
        <p:spPr>
          <a:xfrm flipH="1">
            <a:off x="6470194" y="3923615"/>
            <a:ext cx="2283783" cy="1359990"/>
          </a:xfrm>
          <a:prstGeom prst="bentConnector3">
            <a:avLst>
              <a:gd name="adj1" fmla="val -1001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8">
            <a:extLst>
              <a:ext uri="{FF2B5EF4-FFF2-40B4-BE49-F238E27FC236}">
                <a16:creationId xmlns:a16="http://schemas.microsoft.com/office/drawing/2014/main" id="{6F34553C-296F-7A4D-A81F-0B64BF88D3F9}"/>
              </a:ext>
            </a:extLst>
          </p:cNvPr>
          <p:cNvCxnSpPr>
            <a:stCxn id="26" idx="3"/>
          </p:cNvCxnSpPr>
          <p:nvPr/>
        </p:nvCxnSpPr>
        <p:spPr>
          <a:xfrm>
            <a:off x="8747251" y="4913758"/>
            <a:ext cx="226281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8">
            <a:extLst>
              <a:ext uri="{FF2B5EF4-FFF2-40B4-BE49-F238E27FC236}">
                <a16:creationId xmlns:a16="http://schemas.microsoft.com/office/drawing/2014/main" id="{7DDC4684-614B-CB43-BE5F-0CE8A177789D}"/>
              </a:ext>
            </a:extLst>
          </p:cNvPr>
          <p:cNvCxnSpPr>
            <a:stCxn id="15" idx="3"/>
            <a:endCxn id="18" idx="0"/>
          </p:cNvCxnSpPr>
          <p:nvPr/>
        </p:nvCxnSpPr>
        <p:spPr>
          <a:xfrm>
            <a:off x="7848638" y="3496479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8">
            <a:extLst>
              <a:ext uri="{FF2B5EF4-FFF2-40B4-BE49-F238E27FC236}">
                <a16:creationId xmlns:a16="http://schemas.microsoft.com/office/drawing/2014/main" id="{005DBF62-2643-4E4D-A001-4AF5893C6FB3}"/>
              </a:ext>
            </a:extLst>
          </p:cNvPr>
          <p:cNvCxnSpPr>
            <a:stCxn id="23" idx="3"/>
            <a:endCxn id="26" idx="0"/>
          </p:cNvCxnSpPr>
          <p:nvPr/>
        </p:nvCxnSpPr>
        <p:spPr>
          <a:xfrm>
            <a:off x="7841912" y="4486622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4180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1034</Words>
  <Application>Microsoft Macintosh PowerPoint</Application>
  <PresentationFormat>Экран (4:3)</PresentationFormat>
  <Paragraphs>310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Roboto</vt:lpstr>
      <vt:lpstr>Calibri</vt:lpstr>
      <vt:lpstr>Arial</vt:lpstr>
      <vt:lpstr>Тема Office</vt:lpstr>
      <vt:lpstr>Презентация PowerPoint</vt:lpstr>
      <vt:lpstr>Основные операторы</vt:lpstr>
      <vt:lpstr>Операторы равенства</vt:lpstr>
      <vt:lpstr>Операторы равенства</vt:lpstr>
      <vt:lpstr>Операторы сравнения</vt:lpstr>
      <vt:lpstr>Тонкости сравнения</vt:lpstr>
      <vt:lpstr>Осторожно!  Сравнение строк!</vt:lpstr>
      <vt:lpstr>Условные операторы</vt:lpstr>
      <vt:lpstr>Условные операторы</vt:lpstr>
      <vt:lpstr>Логические значения.</vt:lpstr>
      <vt:lpstr>Логическое ИЛИ (||), И (&amp;&amp;) и НЕ (!)</vt:lpstr>
      <vt:lpstr>Циклы</vt:lpstr>
      <vt:lpstr>Циклы</vt:lpstr>
      <vt:lpstr>Циклы</vt:lpstr>
      <vt:lpstr>Циклы</vt:lpstr>
      <vt:lpstr>Практика!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Olga Molodid</cp:lastModifiedBy>
  <cp:revision>64</cp:revision>
  <dcterms:modified xsi:type="dcterms:W3CDTF">2019-03-24T12:18:42Z</dcterms:modified>
</cp:coreProperties>
</file>